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2"/>
  </p:notesMasterIdLst>
  <p:handoutMasterIdLst>
    <p:handoutMasterId r:id="rId33"/>
  </p:handoutMasterIdLst>
  <p:sldIdLst>
    <p:sldId id="273" r:id="rId2"/>
    <p:sldId id="283" r:id="rId3"/>
    <p:sldId id="292" r:id="rId4"/>
    <p:sldId id="284" r:id="rId5"/>
    <p:sldId id="275" r:id="rId6"/>
    <p:sldId id="307" r:id="rId7"/>
    <p:sldId id="276" r:id="rId8"/>
    <p:sldId id="282" r:id="rId9"/>
    <p:sldId id="277" r:id="rId10"/>
    <p:sldId id="281" r:id="rId11"/>
    <p:sldId id="288" r:id="rId12"/>
    <p:sldId id="289" r:id="rId13"/>
    <p:sldId id="290" r:id="rId14"/>
    <p:sldId id="291" r:id="rId15"/>
    <p:sldId id="310" r:id="rId16"/>
    <p:sldId id="311" r:id="rId17"/>
    <p:sldId id="312" r:id="rId18"/>
    <p:sldId id="313" r:id="rId19"/>
    <p:sldId id="314" r:id="rId20"/>
    <p:sldId id="315" r:id="rId21"/>
    <p:sldId id="316" r:id="rId22"/>
    <p:sldId id="317" r:id="rId23"/>
    <p:sldId id="318" r:id="rId24"/>
    <p:sldId id="319" r:id="rId25"/>
    <p:sldId id="308" r:id="rId26"/>
    <p:sldId id="309" r:id="rId27"/>
    <p:sldId id="321" r:id="rId28"/>
    <p:sldId id="320" r:id="rId29"/>
    <p:sldId id="279" r:id="rId30"/>
    <p:sldId id="297" r:id="rId31"/>
  </p:sldIdLst>
  <p:sldSz cx="9144000" cy="6858000" type="letter"/>
  <p:notesSz cx="7315200" cy="9601200"/>
  <p:defaultTextStyle>
    <a:defPPr>
      <a:defRPr lang="en-US"/>
    </a:defPPr>
    <a:lvl1pPr algn="l" rtl="0" eaLnBrk="0" fontAlgn="base" hangingPunct="0">
      <a:spcBef>
        <a:spcPct val="0"/>
      </a:spcBef>
      <a:spcAft>
        <a:spcPct val="0"/>
      </a:spcAft>
      <a:defRPr sz="4399" kern="1200">
        <a:solidFill>
          <a:schemeClr val="tx1"/>
        </a:solidFill>
        <a:latin typeface="Arial" charset="0"/>
        <a:ea typeface="+mn-ea"/>
        <a:cs typeface="+mn-cs"/>
      </a:defRPr>
    </a:lvl1pPr>
    <a:lvl2pPr marL="457146" algn="l" rtl="0" eaLnBrk="0" fontAlgn="base" hangingPunct="0">
      <a:spcBef>
        <a:spcPct val="0"/>
      </a:spcBef>
      <a:spcAft>
        <a:spcPct val="0"/>
      </a:spcAft>
      <a:defRPr sz="4399" kern="1200">
        <a:solidFill>
          <a:schemeClr val="tx1"/>
        </a:solidFill>
        <a:latin typeface="Arial" charset="0"/>
        <a:ea typeface="+mn-ea"/>
        <a:cs typeface="+mn-cs"/>
      </a:defRPr>
    </a:lvl2pPr>
    <a:lvl3pPr marL="914293" algn="l" rtl="0" eaLnBrk="0" fontAlgn="base" hangingPunct="0">
      <a:spcBef>
        <a:spcPct val="0"/>
      </a:spcBef>
      <a:spcAft>
        <a:spcPct val="0"/>
      </a:spcAft>
      <a:defRPr sz="4399" kern="1200">
        <a:solidFill>
          <a:schemeClr val="tx1"/>
        </a:solidFill>
        <a:latin typeface="Arial" charset="0"/>
        <a:ea typeface="+mn-ea"/>
        <a:cs typeface="+mn-cs"/>
      </a:defRPr>
    </a:lvl3pPr>
    <a:lvl4pPr marL="1371440" algn="l" rtl="0" eaLnBrk="0" fontAlgn="base" hangingPunct="0">
      <a:spcBef>
        <a:spcPct val="0"/>
      </a:spcBef>
      <a:spcAft>
        <a:spcPct val="0"/>
      </a:spcAft>
      <a:defRPr sz="4399" kern="1200">
        <a:solidFill>
          <a:schemeClr val="tx1"/>
        </a:solidFill>
        <a:latin typeface="Arial" charset="0"/>
        <a:ea typeface="+mn-ea"/>
        <a:cs typeface="+mn-cs"/>
      </a:defRPr>
    </a:lvl4pPr>
    <a:lvl5pPr marL="1828586" algn="l" rtl="0" eaLnBrk="0" fontAlgn="base" hangingPunct="0">
      <a:spcBef>
        <a:spcPct val="0"/>
      </a:spcBef>
      <a:spcAft>
        <a:spcPct val="0"/>
      </a:spcAft>
      <a:defRPr sz="4399" kern="1200">
        <a:solidFill>
          <a:schemeClr val="tx1"/>
        </a:solidFill>
        <a:latin typeface="Arial" charset="0"/>
        <a:ea typeface="+mn-ea"/>
        <a:cs typeface="+mn-cs"/>
      </a:defRPr>
    </a:lvl5pPr>
    <a:lvl6pPr marL="2285733" algn="l" defTabSz="914293" rtl="0" eaLnBrk="1" latinLnBrk="0" hangingPunct="1">
      <a:defRPr sz="4399" kern="1200">
        <a:solidFill>
          <a:schemeClr val="tx1"/>
        </a:solidFill>
        <a:latin typeface="Arial" charset="0"/>
        <a:ea typeface="+mn-ea"/>
        <a:cs typeface="+mn-cs"/>
      </a:defRPr>
    </a:lvl6pPr>
    <a:lvl7pPr marL="2742879" algn="l" defTabSz="914293" rtl="0" eaLnBrk="1" latinLnBrk="0" hangingPunct="1">
      <a:defRPr sz="4399" kern="1200">
        <a:solidFill>
          <a:schemeClr val="tx1"/>
        </a:solidFill>
        <a:latin typeface="Arial" charset="0"/>
        <a:ea typeface="+mn-ea"/>
        <a:cs typeface="+mn-cs"/>
      </a:defRPr>
    </a:lvl7pPr>
    <a:lvl8pPr marL="3200026" algn="l" defTabSz="914293" rtl="0" eaLnBrk="1" latinLnBrk="0" hangingPunct="1">
      <a:defRPr sz="4399" kern="1200">
        <a:solidFill>
          <a:schemeClr val="tx1"/>
        </a:solidFill>
        <a:latin typeface="Arial" charset="0"/>
        <a:ea typeface="+mn-ea"/>
        <a:cs typeface="+mn-cs"/>
      </a:defRPr>
    </a:lvl8pPr>
    <a:lvl9pPr marL="3657172" algn="l" defTabSz="914293" rtl="0" eaLnBrk="1" latinLnBrk="0" hangingPunct="1">
      <a:defRPr sz="4399"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368E25EF-3893-4D68-98C5-8CE64B60C1F8}">
          <p14:sldIdLst>
            <p14:sldId id="273"/>
            <p14:sldId id="283"/>
            <p14:sldId id="292"/>
            <p14:sldId id="284"/>
            <p14:sldId id="275"/>
            <p14:sldId id="307"/>
            <p14:sldId id="276"/>
            <p14:sldId id="282"/>
            <p14:sldId id="277"/>
            <p14:sldId id="281"/>
            <p14:sldId id="288"/>
            <p14:sldId id="289"/>
            <p14:sldId id="290"/>
            <p14:sldId id="291"/>
          </p14:sldIdLst>
        </p14:section>
        <p14:section name="Wastewater" id="{383BDE3A-256C-4854-9784-67879533DFF6}">
          <p14:sldIdLst>
            <p14:sldId id="310"/>
            <p14:sldId id="311"/>
            <p14:sldId id="312"/>
            <p14:sldId id="313"/>
            <p14:sldId id="314"/>
            <p14:sldId id="315"/>
            <p14:sldId id="316"/>
            <p14:sldId id="317"/>
            <p14:sldId id="318"/>
            <p14:sldId id="319"/>
            <p14:sldId id="308"/>
            <p14:sldId id="309"/>
            <p14:sldId id="321"/>
            <p14:sldId id="320"/>
          </p14:sldIdLst>
        </p14:section>
        <p14:section name="Drinking Water" id="{D7322675-4490-449C-A7C3-17839CC6CA24}">
          <p14:sldIdLst>
            <p14:sldId id="279"/>
            <p14:sldId id="29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rladerach" initials="s" lastIdx="8" clrIdx="0"/>
  <p:cmAuthor id="1" name="Mendez, Johnny" initials="MJ" lastIdx="1" clrIdx="1">
    <p:extLst>
      <p:ext uri="{19B8F6BF-5375-455C-9EA6-DF929625EA0E}">
        <p15:presenceInfo xmlns:p15="http://schemas.microsoft.com/office/powerpoint/2012/main" userId="S-1-5-21-1984772128-1885951126-709122288-5750" providerId="AD"/>
      </p:ext>
    </p:extLst>
  </p:cmAuthor>
  <p:cmAuthor id="2" name="Laderach, Shawna" initials="LS" lastIdx="10" clrIdx="2">
    <p:extLst>
      <p:ext uri="{19B8F6BF-5375-455C-9EA6-DF929625EA0E}">
        <p15:presenceInfo xmlns:p15="http://schemas.microsoft.com/office/powerpoint/2012/main" userId="S-1-5-21-1984772128-1885951126-709122288-254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C6A"/>
    <a:srgbClr val="FFCC00"/>
    <a:srgbClr val="FFC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6408" autoAdjust="0"/>
  </p:normalViewPr>
  <p:slideViewPr>
    <p:cSldViewPr>
      <p:cViewPr varScale="1">
        <p:scale>
          <a:sx n="96" d="100"/>
          <a:sy n="96" d="100"/>
        </p:scale>
        <p:origin x="23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170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AB334-6BF8-4C3C-A7BB-DD5DC87963A0}" type="doc">
      <dgm:prSet loTypeId="urn:microsoft.com/office/officeart/2008/layout/HorizontalMultiLevelHierarchy" loCatId="hierarchy" qsTypeId="urn:microsoft.com/office/officeart/2005/8/quickstyle/simple5" qsCatId="simple" csTypeId="urn:microsoft.com/office/officeart/2005/8/colors/accent1_2" csCatId="accent1" phldr="1"/>
      <dgm:spPr/>
      <dgm:t>
        <a:bodyPr/>
        <a:lstStyle/>
        <a:p>
          <a:endParaRPr lang="en-US"/>
        </a:p>
      </dgm:t>
    </dgm:pt>
    <dgm:pt modelId="{34F07EB9-CFF8-45A2-947B-EAFAA8E55092}">
      <dgm:prSet phldrT="[Text]"/>
      <dgm:spPr/>
      <dgm:t>
        <a:bodyPr/>
        <a:lstStyle/>
        <a:p>
          <a:r>
            <a:rPr lang="en-US" dirty="0" smtClean="0"/>
            <a:t>DEC</a:t>
          </a:r>
          <a:endParaRPr lang="en-US" dirty="0"/>
        </a:p>
      </dgm:t>
    </dgm:pt>
    <dgm:pt modelId="{93B86DB9-D13E-4748-9074-9F6F41C86BBF}" type="parTrans" cxnId="{4F7B4F1A-85A3-44CF-97B9-EFFEF0F2A6A1}">
      <dgm:prSet/>
      <dgm:spPr/>
      <dgm:t>
        <a:bodyPr/>
        <a:lstStyle/>
        <a:p>
          <a:endParaRPr lang="en-US"/>
        </a:p>
      </dgm:t>
    </dgm:pt>
    <dgm:pt modelId="{3BE4F1CA-D44C-4342-BCB1-EC6439C08FDC}" type="sibTrans" cxnId="{4F7B4F1A-85A3-44CF-97B9-EFFEF0F2A6A1}">
      <dgm:prSet/>
      <dgm:spPr/>
      <dgm:t>
        <a:bodyPr/>
        <a:lstStyle/>
        <a:p>
          <a:endParaRPr lang="en-US"/>
        </a:p>
      </dgm:t>
    </dgm:pt>
    <dgm:pt modelId="{B591D3F8-287C-49C8-BCF7-901803C4618E}">
      <dgm:prSet phldrT="[Text]"/>
      <dgm:spPr/>
      <dgm:t>
        <a:bodyPr/>
        <a:lstStyle/>
        <a:p>
          <a:r>
            <a:rPr lang="en-US" dirty="0" smtClean="0"/>
            <a:t>Water</a:t>
          </a:r>
          <a:endParaRPr lang="en-US" dirty="0"/>
        </a:p>
      </dgm:t>
    </dgm:pt>
    <dgm:pt modelId="{F50F3A9E-A959-4F1C-9E8D-4CE5407D9994}" type="parTrans" cxnId="{A6D30483-E60F-4E81-A4B6-EE245BFB2869}">
      <dgm:prSet/>
      <dgm:spPr/>
      <dgm:t>
        <a:bodyPr/>
        <a:lstStyle/>
        <a:p>
          <a:endParaRPr lang="en-US" dirty="0"/>
        </a:p>
      </dgm:t>
    </dgm:pt>
    <dgm:pt modelId="{100B1A72-A54C-476F-9D20-36B5BEB9CB7A}" type="sibTrans" cxnId="{A6D30483-E60F-4E81-A4B6-EE245BFB2869}">
      <dgm:prSet/>
      <dgm:spPr/>
      <dgm:t>
        <a:bodyPr/>
        <a:lstStyle/>
        <a:p>
          <a:endParaRPr lang="en-US"/>
        </a:p>
      </dgm:t>
    </dgm:pt>
    <dgm:pt modelId="{B205B2B0-C222-4788-80A2-6C80BB54A151}">
      <dgm:prSet phldrT="[Text]"/>
      <dgm:spPr/>
      <dgm:t>
        <a:bodyPr/>
        <a:lstStyle/>
        <a:p>
          <a:r>
            <a:rPr lang="en-US" dirty="0" smtClean="0"/>
            <a:t>Environmental Health</a:t>
          </a:r>
          <a:endParaRPr lang="en-US" dirty="0"/>
        </a:p>
      </dgm:t>
    </dgm:pt>
    <dgm:pt modelId="{325EFBBD-C10B-4B8F-84DE-BB79449DCE9C}" type="parTrans" cxnId="{1A90A202-109F-45CE-AAE1-EBC82011ED0B}">
      <dgm:prSet/>
      <dgm:spPr/>
      <dgm:t>
        <a:bodyPr/>
        <a:lstStyle/>
        <a:p>
          <a:endParaRPr lang="en-US" dirty="0"/>
        </a:p>
      </dgm:t>
    </dgm:pt>
    <dgm:pt modelId="{58F3E775-7837-435A-979E-A4D05AFBE826}" type="sibTrans" cxnId="{1A90A202-109F-45CE-AAE1-EBC82011ED0B}">
      <dgm:prSet/>
      <dgm:spPr/>
      <dgm:t>
        <a:bodyPr/>
        <a:lstStyle/>
        <a:p>
          <a:endParaRPr lang="en-US"/>
        </a:p>
      </dgm:t>
    </dgm:pt>
    <dgm:pt modelId="{E866773B-BEFD-4DF1-AA21-3062CB62DFD1}">
      <dgm:prSet phldrT="[Text]"/>
      <dgm:spPr/>
      <dgm:t>
        <a:bodyPr/>
        <a:lstStyle/>
        <a:p>
          <a:r>
            <a:rPr lang="en-US" dirty="0" smtClean="0"/>
            <a:t>Air</a:t>
          </a:r>
        </a:p>
      </dgm:t>
    </dgm:pt>
    <dgm:pt modelId="{D128D9D2-17D9-4942-B0F5-7B05888CC6C8}" type="parTrans" cxnId="{BFB6E3FB-CC5C-48D0-B50F-EA3F7014824D}">
      <dgm:prSet/>
      <dgm:spPr/>
      <dgm:t>
        <a:bodyPr/>
        <a:lstStyle/>
        <a:p>
          <a:endParaRPr lang="en-US" dirty="0"/>
        </a:p>
      </dgm:t>
    </dgm:pt>
    <dgm:pt modelId="{6DC6466F-8C46-4FED-A71A-EBC3A1C13171}" type="sibTrans" cxnId="{BFB6E3FB-CC5C-48D0-B50F-EA3F7014824D}">
      <dgm:prSet/>
      <dgm:spPr/>
      <dgm:t>
        <a:bodyPr/>
        <a:lstStyle/>
        <a:p>
          <a:endParaRPr lang="en-US"/>
        </a:p>
      </dgm:t>
    </dgm:pt>
    <dgm:pt modelId="{B88E9C81-1724-40A6-B2F7-958B87093429}">
      <dgm:prSet/>
      <dgm:spPr/>
      <dgm:t>
        <a:bodyPr/>
        <a:lstStyle/>
        <a:p>
          <a:r>
            <a:rPr lang="en-US" dirty="0" smtClean="0"/>
            <a:t>WDAP</a:t>
          </a:r>
          <a:endParaRPr lang="en-US" dirty="0"/>
        </a:p>
      </dgm:t>
    </dgm:pt>
    <dgm:pt modelId="{EB2C1576-48C7-4599-87F3-AA6EA7060694}" type="parTrans" cxnId="{605A3D68-7E9C-4303-A572-C10857721F83}">
      <dgm:prSet/>
      <dgm:spPr/>
      <dgm:t>
        <a:bodyPr/>
        <a:lstStyle/>
        <a:p>
          <a:endParaRPr lang="en-US" dirty="0"/>
        </a:p>
      </dgm:t>
    </dgm:pt>
    <dgm:pt modelId="{06420853-F320-42FC-8209-6C739CA7A711}" type="sibTrans" cxnId="{605A3D68-7E9C-4303-A572-C10857721F83}">
      <dgm:prSet/>
      <dgm:spPr/>
      <dgm:t>
        <a:bodyPr/>
        <a:lstStyle/>
        <a:p>
          <a:endParaRPr lang="en-US"/>
        </a:p>
      </dgm:t>
    </dgm:pt>
    <dgm:pt modelId="{22F8623E-6B33-43C4-B2A0-8A8205400FCD}">
      <dgm:prSet/>
      <dgm:spPr/>
      <dgm:t>
        <a:bodyPr/>
        <a:lstStyle/>
        <a:p>
          <a:r>
            <a:rPr lang="en-US" dirty="0" smtClean="0"/>
            <a:t>SPAR</a:t>
          </a:r>
          <a:endParaRPr lang="en-US" dirty="0"/>
        </a:p>
      </dgm:t>
    </dgm:pt>
    <dgm:pt modelId="{BD1CC5CF-9B40-4F20-9469-B77637C75821}" type="parTrans" cxnId="{4902D86E-35EC-4465-A133-2EAB8EE83C0D}">
      <dgm:prSet/>
      <dgm:spPr/>
      <dgm:t>
        <a:bodyPr/>
        <a:lstStyle/>
        <a:p>
          <a:endParaRPr lang="en-US" dirty="0"/>
        </a:p>
      </dgm:t>
    </dgm:pt>
    <dgm:pt modelId="{EB3DCB2E-E6D5-452A-B8A9-67123DE30182}" type="sibTrans" cxnId="{4902D86E-35EC-4465-A133-2EAB8EE83C0D}">
      <dgm:prSet/>
      <dgm:spPr/>
      <dgm:t>
        <a:bodyPr/>
        <a:lstStyle/>
        <a:p>
          <a:endParaRPr lang="en-US"/>
        </a:p>
      </dgm:t>
    </dgm:pt>
    <dgm:pt modelId="{F8B26D87-3A7B-4597-9F7B-0C1ACFD57426}">
      <dgm:prSet/>
      <dgm:spPr/>
      <dgm:t>
        <a:bodyPr/>
        <a:lstStyle/>
        <a:p>
          <a:r>
            <a:rPr lang="en-US" dirty="0" smtClean="0"/>
            <a:t>Admin</a:t>
          </a:r>
          <a:endParaRPr lang="en-US" dirty="0"/>
        </a:p>
      </dgm:t>
    </dgm:pt>
    <dgm:pt modelId="{22FAD554-499B-40C6-A7CE-D4647C3D1269}" type="parTrans" cxnId="{35915A07-F4E5-42B8-A9F1-A5013A5B4886}">
      <dgm:prSet/>
      <dgm:spPr/>
      <dgm:t>
        <a:bodyPr/>
        <a:lstStyle/>
        <a:p>
          <a:endParaRPr lang="en-US" dirty="0"/>
        </a:p>
      </dgm:t>
    </dgm:pt>
    <dgm:pt modelId="{ACE2FE95-7171-48CC-94A2-7977CCB90205}" type="sibTrans" cxnId="{35915A07-F4E5-42B8-A9F1-A5013A5B4886}">
      <dgm:prSet/>
      <dgm:spPr/>
      <dgm:t>
        <a:bodyPr/>
        <a:lstStyle/>
        <a:p>
          <a:endParaRPr lang="en-US"/>
        </a:p>
      </dgm:t>
    </dgm:pt>
    <dgm:pt modelId="{F630652C-EA2B-4ECE-A8C9-BE9484B6E78A}">
      <dgm:prSet/>
      <dgm:spPr/>
      <dgm:t>
        <a:bodyPr/>
        <a:lstStyle/>
        <a:p>
          <a:r>
            <a:rPr lang="en-US" dirty="0" smtClean="0"/>
            <a:t>Oil &amp; Gas</a:t>
          </a:r>
          <a:endParaRPr lang="en-US" dirty="0"/>
        </a:p>
      </dgm:t>
    </dgm:pt>
    <dgm:pt modelId="{DF2B104E-40CA-45CC-BDE7-28DE7589E713}" type="parTrans" cxnId="{6F86F214-6FF7-4F9D-B1CB-34E303D53CF3}">
      <dgm:prSet/>
      <dgm:spPr/>
      <dgm:t>
        <a:bodyPr/>
        <a:lstStyle/>
        <a:p>
          <a:endParaRPr lang="en-US" dirty="0"/>
        </a:p>
      </dgm:t>
    </dgm:pt>
    <dgm:pt modelId="{9C868E7F-59A6-4333-AB3F-257D3863F9C3}" type="sibTrans" cxnId="{6F86F214-6FF7-4F9D-B1CB-34E303D53CF3}">
      <dgm:prSet/>
      <dgm:spPr/>
      <dgm:t>
        <a:bodyPr/>
        <a:lstStyle/>
        <a:p>
          <a:endParaRPr lang="en-US"/>
        </a:p>
      </dgm:t>
    </dgm:pt>
    <dgm:pt modelId="{826B8627-2B14-46D3-94BE-22E5187B77DA}">
      <dgm:prSet/>
      <dgm:spPr/>
      <dgm:t>
        <a:bodyPr/>
        <a:lstStyle/>
        <a:p>
          <a:r>
            <a:rPr lang="en-US" dirty="0" smtClean="0"/>
            <a:t>Domestic</a:t>
          </a:r>
          <a:endParaRPr lang="en-US" dirty="0"/>
        </a:p>
      </dgm:t>
    </dgm:pt>
    <dgm:pt modelId="{8BA77831-B8CC-4AA6-9EDF-A5BEA986832F}" type="parTrans" cxnId="{DD1BA502-22B4-4DFB-B46E-CB711BB1AFD9}">
      <dgm:prSet/>
      <dgm:spPr/>
      <dgm:t>
        <a:bodyPr/>
        <a:lstStyle/>
        <a:p>
          <a:endParaRPr lang="en-US" dirty="0"/>
        </a:p>
      </dgm:t>
    </dgm:pt>
    <dgm:pt modelId="{967FFD59-F7C5-4FCD-8666-1CD5B52C59EB}" type="sibTrans" cxnId="{DD1BA502-22B4-4DFB-B46E-CB711BB1AFD9}">
      <dgm:prSet/>
      <dgm:spPr/>
      <dgm:t>
        <a:bodyPr/>
        <a:lstStyle/>
        <a:p>
          <a:endParaRPr lang="en-US"/>
        </a:p>
      </dgm:t>
    </dgm:pt>
    <dgm:pt modelId="{C172864E-EB44-419D-B500-82EFF49F2F23}">
      <dgm:prSet/>
      <dgm:spPr/>
      <dgm:t>
        <a:bodyPr/>
        <a:lstStyle/>
        <a:p>
          <a:r>
            <a:rPr lang="en-US" dirty="0" smtClean="0"/>
            <a:t>Mining</a:t>
          </a:r>
          <a:endParaRPr lang="en-US" dirty="0"/>
        </a:p>
      </dgm:t>
    </dgm:pt>
    <dgm:pt modelId="{3446EC34-EE34-4201-85B6-3829E39DB602}" type="parTrans" cxnId="{6DB28E7F-F60D-46AE-8959-D64CA206692A}">
      <dgm:prSet/>
      <dgm:spPr/>
      <dgm:t>
        <a:bodyPr/>
        <a:lstStyle/>
        <a:p>
          <a:endParaRPr lang="en-US" dirty="0"/>
        </a:p>
      </dgm:t>
    </dgm:pt>
    <dgm:pt modelId="{041DEDB7-24BE-458B-BBBF-FD5D4B52ACA6}" type="sibTrans" cxnId="{6DB28E7F-F60D-46AE-8959-D64CA206692A}">
      <dgm:prSet/>
      <dgm:spPr/>
      <dgm:t>
        <a:bodyPr/>
        <a:lstStyle/>
        <a:p>
          <a:endParaRPr lang="en-US"/>
        </a:p>
      </dgm:t>
    </dgm:pt>
    <dgm:pt modelId="{6636C07C-FCDD-420F-AFA6-4E4C60974908}">
      <dgm:prSet/>
      <dgm:spPr/>
      <dgm:t>
        <a:bodyPr/>
        <a:lstStyle/>
        <a:p>
          <a:r>
            <a:rPr lang="en-US" dirty="0" smtClean="0"/>
            <a:t>Stormwater</a:t>
          </a:r>
          <a:endParaRPr lang="en-US" dirty="0"/>
        </a:p>
      </dgm:t>
    </dgm:pt>
    <dgm:pt modelId="{E30AC341-9A63-4373-9C94-807BA847EBDA}" type="parTrans" cxnId="{B00E28A8-D2D4-4C40-9287-1A695EE3C5B5}">
      <dgm:prSet/>
      <dgm:spPr/>
      <dgm:t>
        <a:bodyPr/>
        <a:lstStyle/>
        <a:p>
          <a:endParaRPr lang="en-US" dirty="0"/>
        </a:p>
      </dgm:t>
    </dgm:pt>
    <dgm:pt modelId="{55E135CB-2D36-4A0A-A329-331B9E8F7FB6}" type="sibTrans" cxnId="{B00E28A8-D2D4-4C40-9287-1A695EE3C5B5}">
      <dgm:prSet/>
      <dgm:spPr/>
      <dgm:t>
        <a:bodyPr/>
        <a:lstStyle/>
        <a:p>
          <a:endParaRPr lang="en-US"/>
        </a:p>
      </dgm:t>
    </dgm:pt>
    <dgm:pt modelId="{86F7843D-5712-4A9B-AD26-5DA1A80BADE1}">
      <dgm:prSet/>
      <dgm:spPr/>
      <dgm:t>
        <a:bodyPr/>
        <a:lstStyle/>
        <a:p>
          <a:r>
            <a:rPr lang="en-US" dirty="0" smtClean="0"/>
            <a:t>Engineering Spt</a:t>
          </a:r>
          <a:endParaRPr lang="en-US" dirty="0"/>
        </a:p>
      </dgm:t>
    </dgm:pt>
    <dgm:pt modelId="{7E467EDE-F23D-43E0-920D-B2568A69EF00}" type="parTrans" cxnId="{D29E4132-2564-4809-AA7B-63EC86642DC0}">
      <dgm:prSet/>
      <dgm:spPr/>
      <dgm:t>
        <a:bodyPr/>
        <a:lstStyle/>
        <a:p>
          <a:endParaRPr lang="en-US" dirty="0"/>
        </a:p>
      </dgm:t>
    </dgm:pt>
    <dgm:pt modelId="{F6E1538E-03D8-4E65-A743-E7370A127A58}" type="sibTrans" cxnId="{D29E4132-2564-4809-AA7B-63EC86642DC0}">
      <dgm:prSet/>
      <dgm:spPr/>
      <dgm:t>
        <a:bodyPr/>
        <a:lstStyle/>
        <a:p>
          <a:endParaRPr lang="en-US"/>
        </a:p>
      </dgm:t>
    </dgm:pt>
    <dgm:pt modelId="{8E289568-3AF2-497C-AD40-4399E486CA54}" type="pres">
      <dgm:prSet presAssocID="{3A1AB334-6BF8-4C3C-A7BB-DD5DC87963A0}" presName="Name0" presStyleCnt="0">
        <dgm:presLayoutVars>
          <dgm:chPref val="1"/>
          <dgm:dir/>
          <dgm:animOne val="branch"/>
          <dgm:animLvl val="lvl"/>
          <dgm:resizeHandles val="exact"/>
        </dgm:presLayoutVars>
      </dgm:prSet>
      <dgm:spPr/>
      <dgm:t>
        <a:bodyPr/>
        <a:lstStyle/>
        <a:p>
          <a:endParaRPr lang="en-US"/>
        </a:p>
      </dgm:t>
    </dgm:pt>
    <dgm:pt modelId="{0E158DCA-89CC-4704-B191-E8917CCF6901}" type="pres">
      <dgm:prSet presAssocID="{34F07EB9-CFF8-45A2-947B-EAFAA8E55092}" presName="root1" presStyleCnt="0"/>
      <dgm:spPr/>
    </dgm:pt>
    <dgm:pt modelId="{8602CC7C-C3E0-4AC5-8EFF-80D447CA42FB}" type="pres">
      <dgm:prSet presAssocID="{34F07EB9-CFF8-45A2-947B-EAFAA8E55092}" presName="LevelOneTextNode" presStyleLbl="node0" presStyleIdx="0" presStyleCnt="1">
        <dgm:presLayoutVars>
          <dgm:chPref val="3"/>
        </dgm:presLayoutVars>
      </dgm:prSet>
      <dgm:spPr/>
      <dgm:t>
        <a:bodyPr/>
        <a:lstStyle/>
        <a:p>
          <a:endParaRPr lang="en-US"/>
        </a:p>
      </dgm:t>
    </dgm:pt>
    <dgm:pt modelId="{5A6BC3CB-0EAD-4DF5-BD34-916BBD67B2F4}" type="pres">
      <dgm:prSet presAssocID="{34F07EB9-CFF8-45A2-947B-EAFAA8E55092}" presName="level2hierChild" presStyleCnt="0"/>
      <dgm:spPr/>
    </dgm:pt>
    <dgm:pt modelId="{33172202-AED3-4725-8A32-4E5E41263847}" type="pres">
      <dgm:prSet presAssocID="{F50F3A9E-A959-4F1C-9E8D-4CE5407D9994}" presName="conn2-1" presStyleLbl="parChTrans1D2" presStyleIdx="0" presStyleCnt="5"/>
      <dgm:spPr/>
      <dgm:t>
        <a:bodyPr/>
        <a:lstStyle/>
        <a:p>
          <a:endParaRPr lang="en-US"/>
        </a:p>
      </dgm:t>
    </dgm:pt>
    <dgm:pt modelId="{BFBE72EB-6C85-4E6C-A816-2EF81078D41B}" type="pres">
      <dgm:prSet presAssocID="{F50F3A9E-A959-4F1C-9E8D-4CE5407D9994}" presName="connTx" presStyleLbl="parChTrans1D2" presStyleIdx="0" presStyleCnt="5"/>
      <dgm:spPr/>
      <dgm:t>
        <a:bodyPr/>
        <a:lstStyle/>
        <a:p>
          <a:endParaRPr lang="en-US"/>
        </a:p>
      </dgm:t>
    </dgm:pt>
    <dgm:pt modelId="{13F15F6B-6345-4498-9177-1EEB1DBCCAE5}" type="pres">
      <dgm:prSet presAssocID="{B591D3F8-287C-49C8-BCF7-901803C4618E}" presName="root2" presStyleCnt="0"/>
      <dgm:spPr/>
    </dgm:pt>
    <dgm:pt modelId="{CE4668C4-6242-42E9-B549-FE0A10AD2747}" type="pres">
      <dgm:prSet presAssocID="{B591D3F8-287C-49C8-BCF7-901803C4618E}" presName="LevelTwoTextNode" presStyleLbl="node2" presStyleIdx="0" presStyleCnt="5">
        <dgm:presLayoutVars>
          <dgm:chPref val="3"/>
        </dgm:presLayoutVars>
      </dgm:prSet>
      <dgm:spPr/>
      <dgm:t>
        <a:bodyPr/>
        <a:lstStyle/>
        <a:p>
          <a:endParaRPr lang="en-US"/>
        </a:p>
      </dgm:t>
    </dgm:pt>
    <dgm:pt modelId="{A0618719-1F2C-4E14-AEBF-FF6745970697}" type="pres">
      <dgm:prSet presAssocID="{B591D3F8-287C-49C8-BCF7-901803C4618E}" presName="level3hierChild" presStyleCnt="0"/>
      <dgm:spPr/>
    </dgm:pt>
    <dgm:pt modelId="{1F14DF50-E875-434F-81EC-DAF9F77B4392}" type="pres">
      <dgm:prSet presAssocID="{EB2C1576-48C7-4599-87F3-AA6EA7060694}" presName="conn2-1" presStyleLbl="parChTrans1D3" presStyleIdx="0" presStyleCnt="1"/>
      <dgm:spPr/>
      <dgm:t>
        <a:bodyPr/>
        <a:lstStyle/>
        <a:p>
          <a:endParaRPr lang="en-US"/>
        </a:p>
      </dgm:t>
    </dgm:pt>
    <dgm:pt modelId="{B0AA2BF7-9698-4591-B1C9-582EEB713872}" type="pres">
      <dgm:prSet presAssocID="{EB2C1576-48C7-4599-87F3-AA6EA7060694}" presName="connTx" presStyleLbl="parChTrans1D3" presStyleIdx="0" presStyleCnt="1"/>
      <dgm:spPr/>
      <dgm:t>
        <a:bodyPr/>
        <a:lstStyle/>
        <a:p>
          <a:endParaRPr lang="en-US"/>
        </a:p>
      </dgm:t>
    </dgm:pt>
    <dgm:pt modelId="{579BEDD4-7637-4677-B23A-65CC1AD8A963}" type="pres">
      <dgm:prSet presAssocID="{B88E9C81-1724-40A6-B2F7-958B87093429}" presName="root2" presStyleCnt="0"/>
      <dgm:spPr/>
    </dgm:pt>
    <dgm:pt modelId="{AC17E354-71CB-4F29-815F-2E979F33E2C7}" type="pres">
      <dgm:prSet presAssocID="{B88E9C81-1724-40A6-B2F7-958B87093429}" presName="LevelTwoTextNode" presStyleLbl="node3" presStyleIdx="0" presStyleCnt="1">
        <dgm:presLayoutVars>
          <dgm:chPref val="3"/>
        </dgm:presLayoutVars>
      </dgm:prSet>
      <dgm:spPr/>
      <dgm:t>
        <a:bodyPr/>
        <a:lstStyle/>
        <a:p>
          <a:endParaRPr lang="en-US"/>
        </a:p>
      </dgm:t>
    </dgm:pt>
    <dgm:pt modelId="{0183AB5A-9A61-4AF4-9F4D-3A216A3FDED4}" type="pres">
      <dgm:prSet presAssocID="{B88E9C81-1724-40A6-B2F7-958B87093429}" presName="level3hierChild" presStyleCnt="0"/>
      <dgm:spPr/>
    </dgm:pt>
    <dgm:pt modelId="{E818C91E-1319-42C9-9D07-BAEDF545E446}" type="pres">
      <dgm:prSet presAssocID="{DF2B104E-40CA-45CC-BDE7-28DE7589E713}" presName="conn2-1" presStyleLbl="parChTrans1D4" presStyleIdx="0" presStyleCnt="5"/>
      <dgm:spPr/>
      <dgm:t>
        <a:bodyPr/>
        <a:lstStyle/>
        <a:p>
          <a:endParaRPr lang="en-US"/>
        </a:p>
      </dgm:t>
    </dgm:pt>
    <dgm:pt modelId="{FE18B903-C70B-47E1-9F3B-B5834DE88A87}" type="pres">
      <dgm:prSet presAssocID="{DF2B104E-40CA-45CC-BDE7-28DE7589E713}" presName="connTx" presStyleLbl="parChTrans1D4" presStyleIdx="0" presStyleCnt="5"/>
      <dgm:spPr/>
      <dgm:t>
        <a:bodyPr/>
        <a:lstStyle/>
        <a:p>
          <a:endParaRPr lang="en-US"/>
        </a:p>
      </dgm:t>
    </dgm:pt>
    <dgm:pt modelId="{69E35698-79BF-4C7A-A3DC-E0E95298A354}" type="pres">
      <dgm:prSet presAssocID="{F630652C-EA2B-4ECE-A8C9-BE9484B6E78A}" presName="root2" presStyleCnt="0"/>
      <dgm:spPr/>
    </dgm:pt>
    <dgm:pt modelId="{20404A90-2E5D-49FA-A06B-DEFC393E03E5}" type="pres">
      <dgm:prSet presAssocID="{F630652C-EA2B-4ECE-A8C9-BE9484B6E78A}" presName="LevelTwoTextNode" presStyleLbl="node4" presStyleIdx="0" presStyleCnt="5">
        <dgm:presLayoutVars>
          <dgm:chPref val="3"/>
        </dgm:presLayoutVars>
      </dgm:prSet>
      <dgm:spPr/>
      <dgm:t>
        <a:bodyPr/>
        <a:lstStyle/>
        <a:p>
          <a:endParaRPr lang="en-US"/>
        </a:p>
      </dgm:t>
    </dgm:pt>
    <dgm:pt modelId="{1A4592CE-415B-458B-867D-FC05E9552A5C}" type="pres">
      <dgm:prSet presAssocID="{F630652C-EA2B-4ECE-A8C9-BE9484B6E78A}" presName="level3hierChild" presStyleCnt="0"/>
      <dgm:spPr/>
    </dgm:pt>
    <dgm:pt modelId="{B7DC1ADA-617A-41AE-B575-F72B87294698}" type="pres">
      <dgm:prSet presAssocID="{8BA77831-B8CC-4AA6-9EDF-A5BEA986832F}" presName="conn2-1" presStyleLbl="parChTrans1D4" presStyleIdx="1" presStyleCnt="5"/>
      <dgm:spPr/>
      <dgm:t>
        <a:bodyPr/>
        <a:lstStyle/>
        <a:p>
          <a:endParaRPr lang="en-US"/>
        </a:p>
      </dgm:t>
    </dgm:pt>
    <dgm:pt modelId="{11272407-ABCA-4954-B968-EB9ABC8485E5}" type="pres">
      <dgm:prSet presAssocID="{8BA77831-B8CC-4AA6-9EDF-A5BEA986832F}" presName="connTx" presStyleLbl="parChTrans1D4" presStyleIdx="1" presStyleCnt="5"/>
      <dgm:spPr/>
      <dgm:t>
        <a:bodyPr/>
        <a:lstStyle/>
        <a:p>
          <a:endParaRPr lang="en-US"/>
        </a:p>
      </dgm:t>
    </dgm:pt>
    <dgm:pt modelId="{6237919E-0AEC-4699-9522-B96C661DBE7E}" type="pres">
      <dgm:prSet presAssocID="{826B8627-2B14-46D3-94BE-22E5187B77DA}" presName="root2" presStyleCnt="0"/>
      <dgm:spPr/>
    </dgm:pt>
    <dgm:pt modelId="{C7BE4FC4-BDAF-463F-BACD-6EE796B99909}" type="pres">
      <dgm:prSet presAssocID="{826B8627-2B14-46D3-94BE-22E5187B77DA}" presName="LevelTwoTextNode" presStyleLbl="node4" presStyleIdx="1" presStyleCnt="5">
        <dgm:presLayoutVars>
          <dgm:chPref val="3"/>
        </dgm:presLayoutVars>
      </dgm:prSet>
      <dgm:spPr/>
      <dgm:t>
        <a:bodyPr/>
        <a:lstStyle/>
        <a:p>
          <a:endParaRPr lang="en-US"/>
        </a:p>
      </dgm:t>
    </dgm:pt>
    <dgm:pt modelId="{852546D8-C314-4624-9C68-7029705DF8CD}" type="pres">
      <dgm:prSet presAssocID="{826B8627-2B14-46D3-94BE-22E5187B77DA}" presName="level3hierChild" presStyleCnt="0"/>
      <dgm:spPr/>
    </dgm:pt>
    <dgm:pt modelId="{B8C8C1DE-BF89-4D3A-8649-FD567575A231}" type="pres">
      <dgm:prSet presAssocID="{3446EC34-EE34-4201-85B6-3829E39DB602}" presName="conn2-1" presStyleLbl="parChTrans1D4" presStyleIdx="2" presStyleCnt="5"/>
      <dgm:spPr/>
      <dgm:t>
        <a:bodyPr/>
        <a:lstStyle/>
        <a:p>
          <a:endParaRPr lang="en-US"/>
        </a:p>
      </dgm:t>
    </dgm:pt>
    <dgm:pt modelId="{79AE6577-61CF-4639-AC04-0A109F162A70}" type="pres">
      <dgm:prSet presAssocID="{3446EC34-EE34-4201-85B6-3829E39DB602}" presName="connTx" presStyleLbl="parChTrans1D4" presStyleIdx="2" presStyleCnt="5"/>
      <dgm:spPr/>
      <dgm:t>
        <a:bodyPr/>
        <a:lstStyle/>
        <a:p>
          <a:endParaRPr lang="en-US"/>
        </a:p>
      </dgm:t>
    </dgm:pt>
    <dgm:pt modelId="{60498337-68C7-4242-A4F2-B740B6F71D1F}" type="pres">
      <dgm:prSet presAssocID="{C172864E-EB44-419D-B500-82EFF49F2F23}" presName="root2" presStyleCnt="0"/>
      <dgm:spPr/>
    </dgm:pt>
    <dgm:pt modelId="{D3643628-CF6D-4D9D-8B5F-7E3A9056FAA5}" type="pres">
      <dgm:prSet presAssocID="{C172864E-EB44-419D-B500-82EFF49F2F23}" presName="LevelTwoTextNode" presStyleLbl="node4" presStyleIdx="2" presStyleCnt="5">
        <dgm:presLayoutVars>
          <dgm:chPref val="3"/>
        </dgm:presLayoutVars>
      </dgm:prSet>
      <dgm:spPr/>
      <dgm:t>
        <a:bodyPr/>
        <a:lstStyle/>
        <a:p>
          <a:endParaRPr lang="en-US"/>
        </a:p>
      </dgm:t>
    </dgm:pt>
    <dgm:pt modelId="{0F3AA2AC-50E3-485D-BDFE-527E63C56D02}" type="pres">
      <dgm:prSet presAssocID="{C172864E-EB44-419D-B500-82EFF49F2F23}" presName="level3hierChild" presStyleCnt="0"/>
      <dgm:spPr/>
    </dgm:pt>
    <dgm:pt modelId="{6A6ABA9E-0B28-4841-BB0F-27FF43DF6B11}" type="pres">
      <dgm:prSet presAssocID="{E30AC341-9A63-4373-9C94-807BA847EBDA}" presName="conn2-1" presStyleLbl="parChTrans1D4" presStyleIdx="3" presStyleCnt="5"/>
      <dgm:spPr/>
      <dgm:t>
        <a:bodyPr/>
        <a:lstStyle/>
        <a:p>
          <a:endParaRPr lang="en-US"/>
        </a:p>
      </dgm:t>
    </dgm:pt>
    <dgm:pt modelId="{A5860C7A-D193-47F0-BBD5-0D3BC32C4C74}" type="pres">
      <dgm:prSet presAssocID="{E30AC341-9A63-4373-9C94-807BA847EBDA}" presName="connTx" presStyleLbl="parChTrans1D4" presStyleIdx="3" presStyleCnt="5"/>
      <dgm:spPr/>
      <dgm:t>
        <a:bodyPr/>
        <a:lstStyle/>
        <a:p>
          <a:endParaRPr lang="en-US"/>
        </a:p>
      </dgm:t>
    </dgm:pt>
    <dgm:pt modelId="{A6004905-7B7B-4718-81B5-882FDFA363A8}" type="pres">
      <dgm:prSet presAssocID="{6636C07C-FCDD-420F-AFA6-4E4C60974908}" presName="root2" presStyleCnt="0"/>
      <dgm:spPr/>
    </dgm:pt>
    <dgm:pt modelId="{6B008713-5A23-4921-A695-6C9AF5EC4DC3}" type="pres">
      <dgm:prSet presAssocID="{6636C07C-FCDD-420F-AFA6-4E4C60974908}" presName="LevelTwoTextNode" presStyleLbl="node4" presStyleIdx="3" presStyleCnt="5">
        <dgm:presLayoutVars>
          <dgm:chPref val="3"/>
        </dgm:presLayoutVars>
      </dgm:prSet>
      <dgm:spPr/>
      <dgm:t>
        <a:bodyPr/>
        <a:lstStyle/>
        <a:p>
          <a:endParaRPr lang="en-US"/>
        </a:p>
      </dgm:t>
    </dgm:pt>
    <dgm:pt modelId="{27275BAA-6D07-4AC6-A941-E405F8FB3C11}" type="pres">
      <dgm:prSet presAssocID="{6636C07C-FCDD-420F-AFA6-4E4C60974908}" presName="level3hierChild" presStyleCnt="0"/>
      <dgm:spPr/>
    </dgm:pt>
    <dgm:pt modelId="{335269C1-063E-48AE-AF8D-AA165297611B}" type="pres">
      <dgm:prSet presAssocID="{7E467EDE-F23D-43E0-920D-B2568A69EF00}" presName="conn2-1" presStyleLbl="parChTrans1D4" presStyleIdx="4" presStyleCnt="5"/>
      <dgm:spPr/>
      <dgm:t>
        <a:bodyPr/>
        <a:lstStyle/>
        <a:p>
          <a:endParaRPr lang="en-US"/>
        </a:p>
      </dgm:t>
    </dgm:pt>
    <dgm:pt modelId="{2D254A29-214D-4D75-A00D-782A5A0C1BC5}" type="pres">
      <dgm:prSet presAssocID="{7E467EDE-F23D-43E0-920D-B2568A69EF00}" presName="connTx" presStyleLbl="parChTrans1D4" presStyleIdx="4" presStyleCnt="5"/>
      <dgm:spPr/>
      <dgm:t>
        <a:bodyPr/>
        <a:lstStyle/>
        <a:p>
          <a:endParaRPr lang="en-US"/>
        </a:p>
      </dgm:t>
    </dgm:pt>
    <dgm:pt modelId="{40FBA9B1-2534-4782-9F07-DFAC01DECAFE}" type="pres">
      <dgm:prSet presAssocID="{86F7843D-5712-4A9B-AD26-5DA1A80BADE1}" presName="root2" presStyleCnt="0"/>
      <dgm:spPr/>
    </dgm:pt>
    <dgm:pt modelId="{EEFB95DC-3553-488F-883D-AFD507EF0560}" type="pres">
      <dgm:prSet presAssocID="{86F7843D-5712-4A9B-AD26-5DA1A80BADE1}" presName="LevelTwoTextNode" presStyleLbl="node4" presStyleIdx="4" presStyleCnt="5">
        <dgm:presLayoutVars>
          <dgm:chPref val="3"/>
        </dgm:presLayoutVars>
      </dgm:prSet>
      <dgm:spPr/>
      <dgm:t>
        <a:bodyPr/>
        <a:lstStyle/>
        <a:p>
          <a:endParaRPr lang="en-US"/>
        </a:p>
      </dgm:t>
    </dgm:pt>
    <dgm:pt modelId="{782E3F4F-C654-4D7E-B44B-A5095E83ECC2}" type="pres">
      <dgm:prSet presAssocID="{86F7843D-5712-4A9B-AD26-5DA1A80BADE1}" presName="level3hierChild" presStyleCnt="0"/>
      <dgm:spPr/>
    </dgm:pt>
    <dgm:pt modelId="{B6E46887-B3DA-43E7-A434-570F6E8F7D21}" type="pres">
      <dgm:prSet presAssocID="{325EFBBD-C10B-4B8F-84DE-BB79449DCE9C}" presName="conn2-1" presStyleLbl="parChTrans1D2" presStyleIdx="1" presStyleCnt="5"/>
      <dgm:spPr/>
      <dgm:t>
        <a:bodyPr/>
        <a:lstStyle/>
        <a:p>
          <a:endParaRPr lang="en-US"/>
        </a:p>
      </dgm:t>
    </dgm:pt>
    <dgm:pt modelId="{5082E489-BDA6-44FA-8524-2C0950F1CC7F}" type="pres">
      <dgm:prSet presAssocID="{325EFBBD-C10B-4B8F-84DE-BB79449DCE9C}" presName="connTx" presStyleLbl="parChTrans1D2" presStyleIdx="1" presStyleCnt="5"/>
      <dgm:spPr/>
      <dgm:t>
        <a:bodyPr/>
        <a:lstStyle/>
        <a:p>
          <a:endParaRPr lang="en-US"/>
        </a:p>
      </dgm:t>
    </dgm:pt>
    <dgm:pt modelId="{624E9AF1-F24E-4A46-8FFA-10578C1DE54B}" type="pres">
      <dgm:prSet presAssocID="{B205B2B0-C222-4788-80A2-6C80BB54A151}" presName="root2" presStyleCnt="0"/>
      <dgm:spPr/>
    </dgm:pt>
    <dgm:pt modelId="{B62FEB88-0E78-4E6D-9F98-40F432580CE8}" type="pres">
      <dgm:prSet presAssocID="{B205B2B0-C222-4788-80A2-6C80BB54A151}" presName="LevelTwoTextNode" presStyleLbl="node2" presStyleIdx="1" presStyleCnt="5">
        <dgm:presLayoutVars>
          <dgm:chPref val="3"/>
        </dgm:presLayoutVars>
      </dgm:prSet>
      <dgm:spPr/>
      <dgm:t>
        <a:bodyPr/>
        <a:lstStyle/>
        <a:p>
          <a:endParaRPr lang="en-US"/>
        </a:p>
      </dgm:t>
    </dgm:pt>
    <dgm:pt modelId="{E0D82802-2D8B-4778-ADC1-593F2BB25AD8}" type="pres">
      <dgm:prSet presAssocID="{B205B2B0-C222-4788-80A2-6C80BB54A151}" presName="level3hierChild" presStyleCnt="0"/>
      <dgm:spPr/>
    </dgm:pt>
    <dgm:pt modelId="{B983A134-9CD7-493B-B4A6-94D2B6908E01}" type="pres">
      <dgm:prSet presAssocID="{D128D9D2-17D9-4942-B0F5-7B05888CC6C8}" presName="conn2-1" presStyleLbl="parChTrans1D2" presStyleIdx="2" presStyleCnt="5"/>
      <dgm:spPr/>
      <dgm:t>
        <a:bodyPr/>
        <a:lstStyle/>
        <a:p>
          <a:endParaRPr lang="en-US"/>
        </a:p>
      </dgm:t>
    </dgm:pt>
    <dgm:pt modelId="{A4FB7921-E7C1-49A3-B7DF-CDAA83064C9B}" type="pres">
      <dgm:prSet presAssocID="{D128D9D2-17D9-4942-B0F5-7B05888CC6C8}" presName="connTx" presStyleLbl="parChTrans1D2" presStyleIdx="2" presStyleCnt="5"/>
      <dgm:spPr/>
      <dgm:t>
        <a:bodyPr/>
        <a:lstStyle/>
        <a:p>
          <a:endParaRPr lang="en-US"/>
        </a:p>
      </dgm:t>
    </dgm:pt>
    <dgm:pt modelId="{D4BE136A-8837-4B3C-97F7-C4F98BDDDB46}" type="pres">
      <dgm:prSet presAssocID="{E866773B-BEFD-4DF1-AA21-3062CB62DFD1}" presName="root2" presStyleCnt="0"/>
      <dgm:spPr/>
    </dgm:pt>
    <dgm:pt modelId="{B347D439-A1EE-4BA8-9D98-1BBD658F2097}" type="pres">
      <dgm:prSet presAssocID="{E866773B-BEFD-4DF1-AA21-3062CB62DFD1}" presName="LevelTwoTextNode" presStyleLbl="node2" presStyleIdx="2" presStyleCnt="5">
        <dgm:presLayoutVars>
          <dgm:chPref val="3"/>
        </dgm:presLayoutVars>
      </dgm:prSet>
      <dgm:spPr/>
      <dgm:t>
        <a:bodyPr/>
        <a:lstStyle/>
        <a:p>
          <a:endParaRPr lang="en-US"/>
        </a:p>
      </dgm:t>
    </dgm:pt>
    <dgm:pt modelId="{004FC9CC-48E9-47E6-A648-1A2B8C2F8545}" type="pres">
      <dgm:prSet presAssocID="{E866773B-BEFD-4DF1-AA21-3062CB62DFD1}" presName="level3hierChild" presStyleCnt="0"/>
      <dgm:spPr/>
    </dgm:pt>
    <dgm:pt modelId="{A3888A4B-FB72-4995-8738-F0D1C7D2A080}" type="pres">
      <dgm:prSet presAssocID="{BD1CC5CF-9B40-4F20-9469-B77637C75821}" presName="conn2-1" presStyleLbl="parChTrans1D2" presStyleIdx="3" presStyleCnt="5"/>
      <dgm:spPr/>
      <dgm:t>
        <a:bodyPr/>
        <a:lstStyle/>
        <a:p>
          <a:endParaRPr lang="en-US"/>
        </a:p>
      </dgm:t>
    </dgm:pt>
    <dgm:pt modelId="{074BEDEA-5FE6-45ED-ACE7-2D5B13290F0A}" type="pres">
      <dgm:prSet presAssocID="{BD1CC5CF-9B40-4F20-9469-B77637C75821}" presName="connTx" presStyleLbl="parChTrans1D2" presStyleIdx="3" presStyleCnt="5"/>
      <dgm:spPr/>
      <dgm:t>
        <a:bodyPr/>
        <a:lstStyle/>
        <a:p>
          <a:endParaRPr lang="en-US"/>
        </a:p>
      </dgm:t>
    </dgm:pt>
    <dgm:pt modelId="{D163F27F-9347-4D66-8FB9-215A1A657D8A}" type="pres">
      <dgm:prSet presAssocID="{22F8623E-6B33-43C4-B2A0-8A8205400FCD}" presName="root2" presStyleCnt="0"/>
      <dgm:spPr/>
    </dgm:pt>
    <dgm:pt modelId="{D975E654-F322-4D43-BE5D-BA146DC96737}" type="pres">
      <dgm:prSet presAssocID="{22F8623E-6B33-43C4-B2A0-8A8205400FCD}" presName="LevelTwoTextNode" presStyleLbl="node2" presStyleIdx="3" presStyleCnt="5">
        <dgm:presLayoutVars>
          <dgm:chPref val="3"/>
        </dgm:presLayoutVars>
      </dgm:prSet>
      <dgm:spPr/>
      <dgm:t>
        <a:bodyPr/>
        <a:lstStyle/>
        <a:p>
          <a:endParaRPr lang="en-US"/>
        </a:p>
      </dgm:t>
    </dgm:pt>
    <dgm:pt modelId="{73C81E73-86ED-4FCE-BBEE-3BBE7E02EDA0}" type="pres">
      <dgm:prSet presAssocID="{22F8623E-6B33-43C4-B2A0-8A8205400FCD}" presName="level3hierChild" presStyleCnt="0"/>
      <dgm:spPr/>
    </dgm:pt>
    <dgm:pt modelId="{82D8E1C4-1DFE-4145-9548-BD90B3E425FD}" type="pres">
      <dgm:prSet presAssocID="{22FAD554-499B-40C6-A7CE-D4647C3D1269}" presName="conn2-1" presStyleLbl="parChTrans1D2" presStyleIdx="4" presStyleCnt="5"/>
      <dgm:spPr/>
      <dgm:t>
        <a:bodyPr/>
        <a:lstStyle/>
        <a:p>
          <a:endParaRPr lang="en-US"/>
        </a:p>
      </dgm:t>
    </dgm:pt>
    <dgm:pt modelId="{CB107A2C-D18F-4A23-BA8F-05E36D8682F0}" type="pres">
      <dgm:prSet presAssocID="{22FAD554-499B-40C6-A7CE-D4647C3D1269}" presName="connTx" presStyleLbl="parChTrans1D2" presStyleIdx="4" presStyleCnt="5"/>
      <dgm:spPr/>
      <dgm:t>
        <a:bodyPr/>
        <a:lstStyle/>
        <a:p>
          <a:endParaRPr lang="en-US"/>
        </a:p>
      </dgm:t>
    </dgm:pt>
    <dgm:pt modelId="{125AFB07-8233-44EF-8526-53B03A917A17}" type="pres">
      <dgm:prSet presAssocID="{F8B26D87-3A7B-4597-9F7B-0C1ACFD57426}" presName="root2" presStyleCnt="0"/>
      <dgm:spPr/>
    </dgm:pt>
    <dgm:pt modelId="{46B72CF8-9896-4C0A-8E31-CC23381B4475}" type="pres">
      <dgm:prSet presAssocID="{F8B26D87-3A7B-4597-9F7B-0C1ACFD57426}" presName="LevelTwoTextNode" presStyleLbl="node2" presStyleIdx="4" presStyleCnt="5">
        <dgm:presLayoutVars>
          <dgm:chPref val="3"/>
        </dgm:presLayoutVars>
      </dgm:prSet>
      <dgm:spPr/>
      <dgm:t>
        <a:bodyPr/>
        <a:lstStyle/>
        <a:p>
          <a:endParaRPr lang="en-US"/>
        </a:p>
      </dgm:t>
    </dgm:pt>
    <dgm:pt modelId="{7708A6F9-461D-4101-B80A-F220C14A415B}" type="pres">
      <dgm:prSet presAssocID="{F8B26D87-3A7B-4597-9F7B-0C1ACFD57426}" presName="level3hierChild" presStyleCnt="0"/>
      <dgm:spPr/>
    </dgm:pt>
  </dgm:ptLst>
  <dgm:cxnLst>
    <dgm:cxn modelId="{A27B38B0-21CA-4A1A-BE92-6F70E28E9290}" type="presOf" srcId="{3446EC34-EE34-4201-85B6-3829E39DB602}" destId="{B8C8C1DE-BF89-4D3A-8649-FD567575A231}" srcOrd="0" destOrd="0" presId="urn:microsoft.com/office/officeart/2008/layout/HorizontalMultiLevelHierarchy"/>
    <dgm:cxn modelId="{94C74C70-4DF3-48EF-AE36-57C8AD5D06AB}" type="presOf" srcId="{F50F3A9E-A959-4F1C-9E8D-4CE5407D9994}" destId="{33172202-AED3-4725-8A32-4E5E41263847}" srcOrd="0" destOrd="0" presId="urn:microsoft.com/office/officeart/2008/layout/HorizontalMultiLevelHierarchy"/>
    <dgm:cxn modelId="{04ADA7A4-73C3-4C75-A208-A566D9D5B8C3}" type="presOf" srcId="{DF2B104E-40CA-45CC-BDE7-28DE7589E713}" destId="{FE18B903-C70B-47E1-9F3B-B5834DE88A87}" srcOrd="1" destOrd="0" presId="urn:microsoft.com/office/officeart/2008/layout/HorizontalMultiLevelHierarchy"/>
    <dgm:cxn modelId="{B9FB508A-0E31-4B75-879B-3DDD812B94B6}" type="presOf" srcId="{B591D3F8-287C-49C8-BCF7-901803C4618E}" destId="{CE4668C4-6242-42E9-B549-FE0A10AD2747}" srcOrd="0" destOrd="0" presId="urn:microsoft.com/office/officeart/2008/layout/HorizontalMultiLevelHierarchy"/>
    <dgm:cxn modelId="{45F4C177-2E1C-4F77-A67A-3538822FE9BF}" type="presOf" srcId="{826B8627-2B14-46D3-94BE-22E5187B77DA}" destId="{C7BE4FC4-BDAF-463F-BACD-6EE796B99909}" srcOrd="0" destOrd="0" presId="urn:microsoft.com/office/officeart/2008/layout/HorizontalMultiLevelHierarchy"/>
    <dgm:cxn modelId="{C8D458A6-E08A-4E21-9B65-371B0C89D761}" type="presOf" srcId="{22FAD554-499B-40C6-A7CE-D4647C3D1269}" destId="{CB107A2C-D18F-4A23-BA8F-05E36D8682F0}" srcOrd="1" destOrd="0" presId="urn:microsoft.com/office/officeart/2008/layout/HorizontalMultiLevelHierarchy"/>
    <dgm:cxn modelId="{8E54DCFC-AC16-46D0-B3AD-8487A7851634}" type="presOf" srcId="{F8B26D87-3A7B-4597-9F7B-0C1ACFD57426}" destId="{46B72CF8-9896-4C0A-8E31-CC23381B4475}" srcOrd="0" destOrd="0" presId="urn:microsoft.com/office/officeart/2008/layout/HorizontalMultiLevelHierarchy"/>
    <dgm:cxn modelId="{35915A07-F4E5-42B8-A9F1-A5013A5B4886}" srcId="{34F07EB9-CFF8-45A2-947B-EAFAA8E55092}" destId="{F8B26D87-3A7B-4597-9F7B-0C1ACFD57426}" srcOrd="4" destOrd="0" parTransId="{22FAD554-499B-40C6-A7CE-D4647C3D1269}" sibTransId="{ACE2FE95-7171-48CC-94A2-7977CCB90205}"/>
    <dgm:cxn modelId="{227209B8-52E5-4DC8-920C-9395D94DA8C5}" type="presOf" srcId="{BD1CC5CF-9B40-4F20-9469-B77637C75821}" destId="{A3888A4B-FB72-4995-8738-F0D1C7D2A080}" srcOrd="0" destOrd="0" presId="urn:microsoft.com/office/officeart/2008/layout/HorizontalMultiLevelHierarchy"/>
    <dgm:cxn modelId="{8AB4096F-3D8E-401A-B94D-FC207C9836B9}" type="presOf" srcId="{BD1CC5CF-9B40-4F20-9469-B77637C75821}" destId="{074BEDEA-5FE6-45ED-ACE7-2D5B13290F0A}" srcOrd="1" destOrd="0" presId="urn:microsoft.com/office/officeart/2008/layout/HorizontalMultiLevelHierarchy"/>
    <dgm:cxn modelId="{A6D30483-E60F-4E81-A4B6-EE245BFB2869}" srcId="{34F07EB9-CFF8-45A2-947B-EAFAA8E55092}" destId="{B591D3F8-287C-49C8-BCF7-901803C4618E}" srcOrd="0" destOrd="0" parTransId="{F50F3A9E-A959-4F1C-9E8D-4CE5407D9994}" sibTransId="{100B1A72-A54C-476F-9D20-36B5BEB9CB7A}"/>
    <dgm:cxn modelId="{F1F51497-25C0-4FED-9751-F0C6BCD19294}" type="presOf" srcId="{325EFBBD-C10B-4B8F-84DE-BB79449DCE9C}" destId="{B6E46887-B3DA-43E7-A434-570F6E8F7D21}" srcOrd="0" destOrd="0" presId="urn:microsoft.com/office/officeart/2008/layout/HorizontalMultiLevelHierarchy"/>
    <dgm:cxn modelId="{A0D1D6BC-7174-4918-98FD-C7EBE8D3D25C}" type="presOf" srcId="{EB2C1576-48C7-4599-87F3-AA6EA7060694}" destId="{B0AA2BF7-9698-4591-B1C9-582EEB713872}" srcOrd="1" destOrd="0" presId="urn:microsoft.com/office/officeart/2008/layout/HorizontalMultiLevelHierarchy"/>
    <dgm:cxn modelId="{B65CCFAB-8454-45E2-9F9D-A32C29E1F38A}" type="presOf" srcId="{22F8623E-6B33-43C4-B2A0-8A8205400FCD}" destId="{D975E654-F322-4D43-BE5D-BA146DC96737}" srcOrd="0" destOrd="0" presId="urn:microsoft.com/office/officeart/2008/layout/HorizontalMultiLevelHierarchy"/>
    <dgm:cxn modelId="{9AE55FB0-6B23-49EF-9170-F10494D21CAD}" type="presOf" srcId="{DF2B104E-40CA-45CC-BDE7-28DE7589E713}" destId="{E818C91E-1319-42C9-9D07-BAEDF545E446}" srcOrd="0" destOrd="0" presId="urn:microsoft.com/office/officeart/2008/layout/HorizontalMultiLevelHierarchy"/>
    <dgm:cxn modelId="{DD1BA502-22B4-4DFB-B46E-CB711BB1AFD9}" srcId="{B88E9C81-1724-40A6-B2F7-958B87093429}" destId="{826B8627-2B14-46D3-94BE-22E5187B77DA}" srcOrd="1" destOrd="0" parTransId="{8BA77831-B8CC-4AA6-9EDF-A5BEA986832F}" sibTransId="{967FFD59-F7C5-4FCD-8666-1CD5B52C59EB}"/>
    <dgm:cxn modelId="{4902D86E-35EC-4465-A133-2EAB8EE83C0D}" srcId="{34F07EB9-CFF8-45A2-947B-EAFAA8E55092}" destId="{22F8623E-6B33-43C4-B2A0-8A8205400FCD}" srcOrd="3" destOrd="0" parTransId="{BD1CC5CF-9B40-4F20-9469-B77637C75821}" sibTransId="{EB3DCB2E-E6D5-452A-B8A9-67123DE30182}"/>
    <dgm:cxn modelId="{DE574430-3B35-42DD-AF35-04246E9A8040}" type="presOf" srcId="{34F07EB9-CFF8-45A2-947B-EAFAA8E55092}" destId="{8602CC7C-C3E0-4AC5-8EFF-80D447CA42FB}" srcOrd="0" destOrd="0" presId="urn:microsoft.com/office/officeart/2008/layout/HorizontalMultiLevelHierarchy"/>
    <dgm:cxn modelId="{CA6AED38-9965-4F5A-B3F9-4D8ACDBED113}" type="presOf" srcId="{7E467EDE-F23D-43E0-920D-B2568A69EF00}" destId="{2D254A29-214D-4D75-A00D-782A5A0C1BC5}" srcOrd="1" destOrd="0" presId="urn:microsoft.com/office/officeart/2008/layout/HorizontalMultiLevelHierarchy"/>
    <dgm:cxn modelId="{412DA154-A581-4575-BE5F-A7A1906A8FD9}" type="presOf" srcId="{B88E9C81-1724-40A6-B2F7-958B87093429}" destId="{AC17E354-71CB-4F29-815F-2E979F33E2C7}" srcOrd="0" destOrd="0" presId="urn:microsoft.com/office/officeart/2008/layout/HorizontalMultiLevelHierarchy"/>
    <dgm:cxn modelId="{6DB28E7F-F60D-46AE-8959-D64CA206692A}" srcId="{B88E9C81-1724-40A6-B2F7-958B87093429}" destId="{C172864E-EB44-419D-B500-82EFF49F2F23}" srcOrd="2" destOrd="0" parTransId="{3446EC34-EE34-4201-85B6-3829E39DB602}" sibTransId="{041DEDB7-24BE-458B-BBBF-FD5D4B52ACA6}"/>
    <dgm:cxn modelId="{BFB6E3FB-CC5C-48D0-B50F-EA3F7014824D}" srcId="{34F07EB9-CFF8-45A2-947B-EAFAA8E55092}" destId="{E866773B-BEFD-4DF1-AA21-3062CB62DFD1}" srcOrd="2" destOrd="0" parTransId="{D128D9D2-17D9-4942-B0F5-7B05888CC6C8}" sibTransId="{6DC6466F-8C46-4FED-A71A-EBC3A1C13171}"/>
    <dgm:cxn modelId="{7C2B83DA-D37F-495D-8F3D-89D0714F397A}" type="presOf" srcId="{D128D9D2-17D9-4942-B0F5-7B05888CC6C8}" destId="{A4FB7921-E7C1-49A3-B7DF-CDAA83064C9B}" srcOrd="1" destOrd="0" presId="urn:microsoft.com/office/officeart/2008/layout/HorizontalMultiLevelHierarchy"/>
    <dgm:cxn modelId="{6F86F214-6FF7-4F9D-B1CB-34E303D53CF3}" srcId="{B88E9C81-1724-40A6-B2F7-958B87093429}" destId="{F630652C-EA2B-4ECE-A8C9-BE9484B6E78A}" srcOrd="0" destOrd="0" parTransId="{DF2B104E-40CA-45CC-BDE7-28DE7589E713}" sibTransId="{9C868E7F-59A6-4333-AB3F-257D3863F9C3}"/>
    <dgm:cxn modelId="{112C4FD4-C7AA-4584-8565-DEB7944F5A4F}" type="presOf" srcId="{E30AC341-9A63-4373-9C94-807BA847EBDA}" destId="{6A6ABA9E-0B28-4841-BB0F-27FF43DF6B11}" srcOrd="0" destOrd="0" presId="urn:microsoft.com/office/officeart/2008/layout/HorizontalMultiLevelHierarchy"/>
    <dgm:cxn modelId="{590ECC74-A93C-4829-8968-10AA7393EB59}" type="presOf" srcId="{E30AC341-9A63-4373-9C94-807BA847EBDA}" destId="{A5860C7A-D193-47F0-BBD5-0D3BC32C4C74}" srcOrd="1" destOrd="0" presId="urn:microsoft.com/office/officeart/2008/layout/HorizontalMultiLevelHierarchy"/>
    <dgm:cxn modelId="{4F7B4F1A-85A3-44CF-97B9-EFFEF0F2A6A1}" srcId="{3A1AB334-6BF8-4C3C-A7BB-DD5DC87963A0}" destId="{34F07EB9-CFF8-45A2-947B-EAFAA8E55092}" srcOrd="0" destOrd="0" parTransId="{93B86DB9-D13E-4748-9074-9F6F41C86BBF}" sibTransId="{3BE4F1CA-D44C-4342-BCB1-EC6439C08FDC}"/>
    <dgm:cxn modelId="{1402C319-86C9-4E0F-97CA-6C6755FC6295}" type="presOf" srcId="{86F7843D-5712-4A9B-AD26-5DA1A80BADE1}" destId="{EEFB95DC-3553-488F-883D-AFD507EF0560}" srcOrd="0" destOrd="0" presId="urn:microsoft.com/office/officeart/2008/layout/HorizontalMultiLevelHierarchy"/>
    <dgm:cxn modelId="{9F41538D-6C49-4976-83AC-49DC84190A8D}" type="presOf" srcId="{F50F3A9E-A959-4F1C-9E8D-4CE5407D9994}" destId="{BFBE72EB-6C85-4E6C-A816-2EF81078D41B}" srcOrd="1" destOrd="0" presId="urn:microsoft.com/office/officeart/2008/layout/HorizontalMultiLevelHierarchy"/>
    <dgm:cxn modelId="{A4476BB8-CB0A-41DD-A64A-F098EA94055E}" type="presOf" srcId="{F630652C-EA2B-4ECE-A8C9-BE9484B6E78A}" destId="{20404A90-2E5D-49FA-A06B-DEFC393E03E5}" srcOrd="0" destOrd="0" presId="urn:microsoft.com/office/officeart/2008/layout/HorizontalMultiLevelHierarchy"/>
    <dgm:cxn modelId="{D29E4132-2564-4809-AA7B-63EC86642DC0}" srcId="{B88E9C81-1724-40A6-B2F7-958B87093429}" destId="{86F7843D-5712-4A9B-AD26-5DA1A80BADE1}" srcOrd="4" destOrd="0" parTransId="{7E467EDE-F23D-43E0-920D-B2568A69EF00}" sibTransId="{F6E1538E-03D8-4E65-A743-E7370A127A58}"/>
    <dgm:cxn modelId="{1A90A202-109F-45CE-AAE1-EBC82011ED0B}" srcId="{34F07EB9-CFF8-45A2-947B-EAFAA8E55092}" destId="{B205B2B0-C222-4788-80A2-6C80BB54A151}" srcOrd="1" destOrd="0" parTransId="{325EFBBD-C10B-4B8F-84DE-BB79449DCE9C}" sibTransId="{58F3E775-7837-435A-979E-A4D05AFBE826}"/>
    <dgm:cxn modelId="{9DC422AE-E495-4EC8-9137-31521A2EBA6B}" type="presOf" srcId="{B205B2B0-C222-4788-80A2-6C80BB54A151}" destId="{B62FEB88-0E78-4E6D-9F98-40F432580CE8}" srcOrd="0" destOrd="0" presId="urn:microsoft.com/office/officeart/2008/layout/HorizontalMultiLevelHierarchy"/>
    <dgm:cxn modelId="{915511AD-4172-41C6-AE09-A87B0514FEF1}" type="presOf" srcId="{6636C07C-FCDD-420F-AFA6-4E4C60974908}" destId="{6B008713-5A23-4921-A695-6C9AF5EC4DC3}" srcOrd="0" destOrd="0" presId="urn:microsoft.com/office/officeart/2008/layout/HorizontalMultiLevelHierarchy"/>
    <dgm:cxn modelId="{0FE04A47-AE16-43A9-B03D-7C70FFF4BD66}" type="presOf" srcId="{7E467EDE-F23D-43E0-920D-B2568A69EF00}" destId="{335269C1-063E-48AE-AF8D-AA165297611B}" srcOrd="0" destOrd="0" presId="urn:microsoft.com/office/officeart/2008/layout/HorizontalMultiLevelHierarchy"/>
    <dgm:cxn modelId="{0296E443-AC2C-44A0-8758-3B579A48A671}" type="presOf" srcId="{C172864E-EB44-419D-B500-82EFF49F2F23}" destId="{D3643628-CF6D-4D9D-8B5F-7E3A9056FAA5}" srcOrd="0" destOrd="0" presId="urn:microsoft.com/office/officeart/2008/layout/HorizontalMultiLevelHierarchy"/>
    <dgm:cxn modelId="{442FFD61-1D52-4B78-B108-7309639878B0}" type="presOf" srcId="{3A1AB334-6BF8-4C3C-A7BB-DD5DC87963A0}" destId="{8E289568-3AF2-497C-AD40-4399E486CA54}" srcOrd="0" destOrd="0" presId="urn:microsoft.com/office/officeart/2008/layout/HorizontalMultiLevelHierarchy"/>
    <dgm:cxn modelId="{8BDFD4A3-1E1D-4A9C-AB08-2CF981B8406A}" type="presOf" srcId="{325EFBBD-C10B-4B8F-84DE-BB79449DCE9C}" destId="{5082E489-BDA6-44FA-8524-2C0950F1CC7F}" srcOrd="1" destOrd="0" presId="urn:microsoft.com/office/officeart/2008/layout/HorizontalMultiLevelHierarchy"/>
    <dgm:cxn modelId="{605A3D68-7E9C-4303-A572-C10857721F83}" srcId="{B591D3F8-287C-49C8-BCF7-901803C4618E}" destId="{B88E9C81-1724-40A6-B2F7-958B87093429}" srcOrd="0" destOrd="0" parTransId="{EB2C1576-48C7-4599-87F3-AA6EA7060694}" sibTransId="{06420853-F320-42FC-8209-6C739CA7A711}"/>
    <dgm:cxn modelId="{98D297F9-C094-4049-9BBE-23B556DAE7B0}" type="presOf" srcId="{EB2C1576-48C7-4599-87F3-AA6EA7060694}" destId="{1F14DF50-E875-434F-81EC-DAF9F77B4392}" srcOrd="0" destOrd="0" presId="urn:microsoft.com/office/officeart/2008/layout/HorizontalMultiLevelHierarchy"/>
    <dgm:cxn modelId="{5D7E5A27-E865-438C-80A9-278FE5C58D19}" type="presOf" srcId="{8BA77831-B8CC-4AA6-9EDF-A5BEA986832F}" destId="{11272407-ABCA-4954-B968-EB9ABC8485E5}" srcOrd="1" destOrd="0" presId="urn:microsoft.com/office/officeart/2008/layout/HorizontalMultiLevelHierarchy"/>
    <dgm:cxn modelId="{75EF35AA-2835-418F-9B19-3AD2372CD1AB}" type="presOf" srcId="{E866773B-BEFD-4DF1-AA21-3062CB62DFD1}" destId="{B347D439-A1EE-4BA8-9D98-1BBD658F2097}" srcOrd="0" destOrd="0" presId="urn:microsoft.com/office/officeart/2008/layout/HorizontalMultiLevelHierarchy"/>
    <dgm:cxn modelId="{B00E28A8-D2D4-4C40-9287-1A695EE3C5B5}" srcId="{B88E9C81-1724-40A6-B2F7-958B87093429}" destId="{6636C07C-FCDD-420F-AFA6-4E4C60974908}" srcOrd="3" destOrd="0" parTransId="{E30AC341-9A63-4373-9C94-807BA847EBDA}" sibTransId="{55E135CB-2D36-4A0A-A329-331B9E8F7FB6}"/>
    <dgm:cxn modelId="{95048F21-AE77-44A7-AC19-FE901518AD62}" type="presOf" srcId="{3446EC34-EE34-4201-85B6-3829E39DB602}" destId="{79AE6577-61CF-4639-AC04-0A109F162A70}" srcOrd="1" destOrd="0" presId="urn:microsoft.com/office/officeart/2008/layout/HorizontalMultiLevelHierarchy"/>
    <dgm:cxn modelId="{ADABBC35-312A-4436-8771-B71F0FE3FA9E}" type="presOf" srcId="{8BA77831-B8CC-4AA6-9EDF-A5BEA986832F}" destId="{B7DC1ADA-617A-41AE-B575-F72B87294698}" srcOrd="0" destOrd="0" presId="urn:microsoft.com/office/officeart/2008/layout/HorizontalMultiLevelHierarchy"/>
    <dgm:cxn modelId="{ADFDEE4C-4A62-4F2E-958C-254901325EBD}" type="presOf" srcId="{D128D9D2-17D9-4942-B0F5-7B05888CC6C8}" destId="{B983A134-9CD7-493B-B4A6-94D2B6908E01}" srcOrd="0" destOrd="0" presId="urn:microsoft.com/office/officeart/2008/layout/HorizontalMultiLevelHierarchy"/>
    <dgm:cxn modelId="{9FFE3ECC-2D10-44BA-9E5B-7DFA9B9DE5C6}" type="presOf" srcId="{22FAD554-499B-40C6-A7CE-D4647C3D1269}" destId="{82D8E1C4-1DFE-4145-9548-BD90B3E425FD}" srcOrd="0" destOrd="0" presId="urn:microsoft.com/office/officeart/2008/layout/HorizontalMultiLevelHierarchy"/>
    <dgm:cxn modelId="{203BC48D-9C3A-4426-BA88-4E6E5F9759DC}" type="presParOf" srcId="{8E289568-3AF2-497C-AD40-4399E486CA54}" destId="{0E158DCA-89CC-4704-B191-E8917CCF6901}" srcOrd="0" destOrd="0" presId="urn:microsoft.com/office/officeart/2008/layout/HorizontalMultiLevelHierarchy"/>
    <dgm:cxn modelId="{348ECF6C-5C9A-4FA5-9DC1-72EFC5270C80}" type="presParOf" srcId="{0E158DCA-89CC-4704-B191-E8917CCF6901}" destId="{8602CC7C-C3E0-4AC5-8EFF-80D447CA42FB}" srcOrd="0" destOrd="0" presId="urn:microsoft.com/office/officeart/2008/layout/HorizontalMultiLevelHierarchy"/>
    <dgm:cxn modelId="{C681ECAE-7B69-42A9-B758-A9CA6F03982A}" type="presParOf" srcId="{0E158DCA-89CC-4704-B191-E8917CCF6901}" destId="{5A6BC3CB-0EAD-4DF5-BD34-916BBD67B2F4}" srcOrd="1" destOrd="0" presId="urn:microsoft.com/office/officeart/2008/layout/HorizontalMultiLevelHierarchy"/>
    <dgm:cxn modelId="{C062EB41-2D77-4CD4-B6B1-3ACCEF043E4F}" type="presParOf" srcId="{5A6BC3CB-0EAD-4DF5-BD34-916BBD67B2F4}" destId="{33172202-AED3-4725-8A32-4E5E41263847}" srcOrd="0" destOrd="0" presId="urn:microsoft.com/office/officeart/2008/layout/HorizontalMultiLevelHierarchy"/>
    <dgm:cxn modelId="{53D566F2-AD0A-4291-960D-3256AB8003F9}" type="presParOf" srcId="{33172202-AED3-4725-8A32-4E5E41263847}" destId="{BFBE72EB-6C85-4E6C-A816-2EF81078D41B}" srcOrd="0" destOrd="0" presId="urn:microsoft.com/office/officeart/2008/layout/HorizontalMultiLevelHierarchy"/>
    <dgm:cxn modelId="{7625A942-2C88-45D3-B644-11166587E95D}" type="presParOf" srcId="{5A6BC3CB-0EAD-4DF5-BD34-916BBD67B2F4}" destId="{13F15F6B-6345-4498-9177-1EEB1DBCCAE5}" srcOrd="1" destOrd="0" presId="urn:microsoft.com/office/officeart/2008/layout/HorizontalMultiLevelHierarchy"/>
    <dgm:cxn modelId="{E6DD7521-4D2E-42C7-A06D-599F53FAA67E}" type="presParOf" srcId="{13F15F6B-6345-4498-9177-1EEB1DBCCAE5}" destId="{CE4668C4-6242-42E9-B549-FE0A10AD2747}" srcOrd="0" destOrd="0" presId="urn:microsoft.com/office/officeart/2008/layout/HorizontalMultiLevelHierarchy"/>
    <dgm:cxn modelId="{D981B29D-5872-454F-882E-C464019C9970}" type="presParOf" srcId="{13F15F6B-6345-4498-9177-1EEB1DBCCAE5}" destId="{A0618719-1F2C-4E14-AEBF-FF6745970697}" srcOrd="1" destOrd="0" presId="urn:microsoft.com/office/officeart/2008/layout/HorizontalMultiLevelHierarchy"/>
    <dgm:cxn modelId="{A6C2077C-9592-4951-97E2-F9D37BBD792C}" type="presParOf" srcId="{A0618719-1F2C-4E14-AEBF-FF6745970697}" destId="{1F14DF50-E875-434F-81EC-DAF9F77B4392}" srcOrd="0" destOrd="0" presId="urn:microsoft.com/office/officeart/2008/layout/HorizontalMultiLevelHierarchy"/>
    <dgm:cxn modelId="{5D26AA34-A5A1-4479-90EF-CB70F32A08C0}" type="presParOf" srcId="{1F14DF50-E875-434F-81EC-DAF9F77B4392}" destId="{B0AA2BF7-9698-4591-B1C9-582EEB713872}" srcOrd="0" destOrd="0" presId="urn:microsoft.com/office/officeart/2008/layout/HorizontalMultiLevelHierarchy"/>
    <dgm:cxn modelId="{54D9FC10-4565-48DA-B22F-9DAD13992F92}" type="presParOf" srcId="{A0618719-1F2C-4E14-AEBF-FF6745970697}" destId="{579BEDD4-7637-4677-B23A-65CC1AD8A963}" srcOrd="1" destOrd="0" presId="urn:microsoft.com/office/officeart/2008/layout/HorizontalMultiLevelHierarchy"/>
    <dgm:cxn modelId="{5DFF6E30-FA71-4575-B3FA-0FF38A9B2692}" type="presParOf" srcId="{579BEDD4-7637-4677-B23A-65CC1AD8A963}" destId="{AC17E354-71CB-4F29-815F-2E979F33E2C7}" srcOrd="0" destOrd="0" presId="urn:microsoft.com/office/officeart/2008/layout/HorizontalMultiLevelHierarchy"/>
    <dgm:cxn modelId="{7989BF0E-3AB4-4327-8674-955BD223FA74}" type="presParOf" srcId="{579BEDD4-7637-4677-B23A-65CC1AD8A963}" destId="{0183AB5A-9A61-4AF4-9F4D-3A216A3FDED4}" srcOrd="1" destOrd="0" presId="urn:microsoft.com/office/officeart/2008/layout/HorizontalMultiLevelHierarchy"/>
    <dgm:cxn modelId="{66B8775F-DB3D-4224-9CFD-6449720A9FB2}" type="presParOf" srcId="{0183AB5A-9A61-4AF4-9F4D-3A216A3FDED4}" destId="{E818C91E-1319-42C9-9D07-BAEDF545E446}" srcOrd="0" destOrd="0" presId="urn:microsoft.com/office/officeart/2008/layout/HorizontalMultiLevelHierarchy"/>
    <dgm:cxn modelId="{F04F6141-CC5D-436B-A2ED-FA7E33B0D483}" type="presParOf" srcId="{E818C91E-1319-42C9-9D07-BAEDF545E446}" destId="{FE18B903-C70B-47E1-9F3B-B5834DE88A87}" srcOrd="0" destOrd="0" presId="urn:microsoft.com/office/officeart/2008/layout/HorizontalMultiLevelHierarchy"/>
    <dgm:cxn modelId="{45FAEA43-6562-4DAD-B62F-DF7375FFAD77}" type="presParOf" srcId="{0183AB5A-9A61-4AF4-9F4D-3A216A3FDED4}" destId="{69E35698-79BF-4C7A-A3DC-E0E95298A354}" srcOrd="1" destOrd="0" presId="urn:microsoft.com/office/officeart/2008/layout/HorizontalMultiLevelHierarchy"/>
    <dgm:cxn modelId="{18762A31-0D50-41B9-8221-514831B1704C}" type="presParOf" srcId="{69E35698-79BF-4C7A-A3DC-E0E95298A354}" destId="{20404A90-2E5D-49FA-A06B-DEFC393E03E5}" srcOrd="0" destOrd="0" presId="urn:microsoft.com/office/officeart/2008/layout/HorizontalMultiLevelHierarchy"/>
    <dgm:cxn modelId="{5B7C7987-822E-44ED-9805-0846003C13F1}" type="presParOf" srcId="{69E35698-79BF-4C7A-A3DC-E0E95298A354}" destId="{1A4592CE-415B-458B-867D-FC05E9552A5C}" srcOrd="1" destOrd="0" presId="urn:microsoft.com/office/officeart/2008/layout/HorizontalMultiLevelHierarchy"/>
    <dgm:cxn modelId="{3A2E783A-E0B6-4466-89CF-84D13EB1BB27}" type="presParOf" srcId="{0183AB5A-9A61-4AF4-9F4D-3A216A3FDED4}" destId="{B7DC1ADA-617A-41AE-B575-F72B87294698}" srcOrd="2" destOrd="0" presId="urn:microsoft.com/office/officeart/2008/layout/HorizontalMultiLevelHierarchy"/>
    <dgm:cxn modelId="{9E668A69-6633-4B08-AD7F-BB84B9D9D52D}" type="presParOf" srcId="{B7DC1ADA-617A-41AE-B575-F72B87294698}" destId="{11272407-ABCA-4954-B968-EB9ABC8485E5}" srcOrd="0" destOrd="0" presId="urn:microsoft.com/office/officeart/2008/layout/HorizontalMultiLevelHierarchy"/>
    <dgm:cxn modelId="{F103BCC7-8288-4740-9F49-61FD5BAD7CA3}" type="presParOf" srcId="{0183AB5A-9A61-4AF4-9F4D-3A216A3FDED4}" destId="{6237919E-0AEC-4699-9522-B96C661DBE7E}" srcOrd="3" destOrd="0" presId="urn:microsoft.com/office/officeart/2008/layout/HorizontalMultiLevelHierarchy"/>
    <dgm:cxn modelId="{54DBA89E-63AE-4004-A0EF-1A33C3A177B0}" type="presParOf" srcId="{6237919E-0AEC-4699-9522-B96C661DBE7E}" destId="{C7BE4FC4-BDAF-463F-BACD-6EE796B99909}" srcOrd="0" destOrd="0" presId="urn:microsoft.com/office/officeart/2008/layout/HorizontalMultiLevelHierarchy"/>
    <dgm:cxn modelId="{96724702-4442-4BE7-9C1A-2A06D40689DB}" type="presParOf" srcId="{6237919E-0AEC-4699-9522-B96C661DBE7E}" destId="{852546D8-C314-4624-9C68-7029705DF8CD}" srcOrd="1" destOrd="0" presId="urn:microsoft.com/office/officeart/2008/layout/HorizontalMultiLevelHierarchy"/>
    <dgm:cxn modelId="{1330FEB2-1BA9-4D6F-8378-6BA375592B50}" type="presParOf" srcId="{0183AB5A-9A61-4AF4-9F4D-3A216A3FDED4}" destId="{B8C8C1DE-BF89-4D3A-8649-FD567575A231}" srcOrd="4" destOrd="0" presId="urn:microsoft.com/office/officeart/2008/layout/HorizontalMultiLevelHierarchy"/>
    <dgm:cxn modelId="{4519EDC1-DA82-401E-B5CA-EC0644C82C7B}" type="presParOf" srcId="{B8C8C1DE-BF89-4D3A-8649-FD567575A231}" destId="{79AE6577-61CF-4639-AC04-0A109F162A70}" srcOrd="0" destOrd="0" presId="urn:microsoft.com/office/officeart/2008/layout/HorizontalMultiLevelHierarchy"/>
    <dgm:cxn modelId="{D5260F2A-62E5-4B4A-B77C-2E5842301476}" type="presParOf" srcId="{0183AB5A-9A61-4AF4-9F4D-3A216A3FDED4}" destId="{60498337-68C7-4242-A4F2-B740B6F71D1F}" srcOrd="5" destOrd="0" presId="urn:microsoft.com/office/officeart/2008/layout/HorizontalMultiLevelHierarchy"/>
    <dgm:cxn modelId="{3A5B87AE-2296-492F-8EA9-E409DDE6DD4C}" type="presParOf" srcId="{60498337-68C7-4242-A4F2-B740B6F71D1F}" destId="{D3643628-CF6D-4D9D-8B5F-7E3A9056FAA5}" srcOrd="0" destOrd="0" presId="urn:microsoft.com/office/officeart/2008/layout/HorizontalMultiLevelHierarchy"/>
    <dgm:cxn modelId="{915C58A2-4164-44A4-A908-D8DE84458AE2}" type="presParOf" srcId="{60498337-68C7-4242-A4F2-B740B6F71D1F}" destId="{0F3AA2AC-50E3-485D-BDFE-527E63C56D02}" srcOrd="1" destOrd="0" presId="urn:microsoft.com/office/officeart/2008/layout/HorizontalMultiLevelHierarchy"/>
    <dgm:cxn modelId="{2C72ACC5-A034-4FF3-9D30-3604E1F91F8C}" type="presParOf" srcId="{0183AB5A-9A61-4AF4-9F4D-3A216A3FDED4}" destId="{6A6ABA9E-0B28-4841-BB0F-27FF43DF6B11}" srcOrd="6" destOrd="0" presId="urn:microsoft.com/office/officeart/2008/layout/HorizontalMultiLevelHierarchy"/>
    <dgm:cxn modelId="{BA32D9CC-3A83-41E4-BD47-291BCAE33C35}" type="presParOf" srcId="{6A6ABA9E-0B28-4841-BB0F-27FF43DF6B11}" destId="{A5860C7A-D193-47F0-BBD5-0D3BC32C4C74}" srcOrd="0" destOrd="0" presId="urn:microsoft.com/office/officeart/2008/layout/HorizontalMultiLevelHierarchy"/>
    <dgm:cxn modelId="{BCA5E78E-4A51-42A7-8EAA-ECF5A48578D5}" type="presParOf" srcId="{0183AB5A-9A61-4AF4-9F4D-3A216A3FDED4}" destId="{A6004905-7B7B-4718-81B5-882FDFA363A8}" srcOrd="7" destOrd="0" presId="urn:microsoft.com/office/officeart/2008/layout/HorizontalMultiLevelHierarchy"/>
    <dgm:cxn modelId="{C2C20721-29F5-4CFE-9B2D-E05C4CC244C6}" type="presParOf" srcId="{A6004905-7B7B-4718-81B5-882FDFA363A8}" destId="{6B008713-5A23-4921-A695-6C9AF5EC4DC3}" srcOrd="0" destOrd="0" presId="urn:microsoft.com/office/officeart/2008/layout/HorizontalMultiLevelHierarchy"/>
    <dgm:cxn modelId="{418E1809-58F4-4255-8796-53BF341112C7}" type="presParOf" srcId="{A6004905-7B7B-4718-81B5-882FDFA363A8}" destId="{27275BAA-6D07-4AC6-A941-E405F8FB3C11}" srcOrd="1" destOrd="0" presId="urn:microsoft.com/office/officeart/2008/layout/HorizontalMultiLevelHierarchy"/>
    <dgm:cxn modelId="{AF7050CE-7662-440C-A869-DA9BE8A2863A}" type="presParOf" srcId="{0183AB5A-9A61-4AF4-9F4D-3A216A3FDED4}" destId="{335269C1-063E-48AE-AF8D-AA165297611B}" srcOrd="8" destOrd="0" presId="urn:microsoft.com/office/officeart/2008/layout/HorizontalMultiLevelHierarchy"/>
    <dgm:cxn modelId="{F444DEC1-193B-4471-8D4D-6395AFC35F5D}" type="presParOf" srcId="{335269C1-063E-48AE-AF8D-AA165297611B}" destId="{2D254A29-214D-4D75-A00D-782A5A0C1BC5}" srcOrd="0" destOrd="0" presId="urn:microsoft.com/office/officeart/2008/layout/HorizontalMultiLevelHierarchy"/>
    <dgm:cxn modelId="{F176115E-751D-49FA-9B5A-DEC31177841B}" type="presParOf" srcId="{0183AB5A-9A61-4AF4-9F4D-3A216A3FDED4}" destId="{40FBA9B1-2534-4782-9F07-DFAC01DECAFE}" srcOrd="9" destOrd="0" presId="urn:microsoft.com/office/officeart/2008/layout/HorizontalMultiLevelHierarchy"/>
    <dgm:cxn modelId="{0641665F-F544-45F2-B559-02E518A329C7}" type="presParOf" srcId="{40FBA9B1-2534-4782-9F07-DFAC01DECAFE}" destId="{EEFB95DC-3553-488F-883D-AFD507EF0560}" srcOrd="0" destOrd="0" presId="urn:microsoft.com/office/officeart/2008/layout/HorizontalMultiLevelHierarchy"/>
    <dgm:cxn modelId="{A9597ECC-D653-4537-92A8-58F93C2FD275}" type="presParOf" srcId="{40FBA9B1-2534-4782-9F07-DFAC01DECAFE}" destId="{782E3F4F-C654-4D7E-B44B-A5095E83ECC2}" srcOrd="1" destOrd="0" presId="urn:microsoft.com/office/officeart/2008/layout/HorizontalMultiLevelHierarchy"/>
    <dgm:cxn modelId="{1D0C11D7-6110-4A7A-9BA2-1EB553DC2457}" type="presParOf" srcId="{5A6BC3CB-0EAD-4DF5-BD34-916BBD67B2F4}" destId="{B6E46887-B3DA-43E7-A434-570F6E8F7D21}" srcOrd="2" destOrd="0" presId="urn:microsoft.com/office/officeart/2008/layout/HorizontalMultiLevelHierarchy"/>
    <dgm:cxn modelId="{F053FB81-E2DC-4BA2-A92A-87C74863F370}" type="presParOf" srcId="{B6E46887-B3DA-43E7-A434-570F6E8F7D21}" destId="{5082E489-BDA6-44FA-8524-2C0950F1CC7F}" srcOrd="0" destOrd="0" presId="urn:microsoft.com/office/officeart/2008/layout/HorizontalMultiLevelHierarchy"/>
    <dgm:cxn modelId="{154101EE-CBEF-4258-AB4D-6E4268D3A7E9}" type="presParOf" srcId="{5A6BC3CB-0EAD-4DF5-BD34-916BBD67B2F4}" destId="{624E9AF1-F24E-4A46-8FFA-10578C1DE54B}" srcOrd="3" destOrd="0" presId="urn:microsoft.com/office/officeart/2008/layout/HorizontalMultiLevelHierarchy"/>
    <dgm:cxn modelId="{01E25DA0-5F27-4B9C-85F7-A9D2C45BD4F2}" type="presParOf" srcId="{624E9AF1-F24E-4A46-8FFA-10578C1DE54B}" destId="{B62FEB88-0E78-4E6D-9F98-40F432580CE8}" srcOrd="0" destOrd="0" presId="urn:microsoft.com/office/officeart/2008/layout/HorizontalMultiLevelHierarchy"/>
    <dgm:cxn modelId="{DFDB88A0-15C4-4029-93D3-DC0A93AF08F2}" type="presParOf" srcId="{624E9AF1-F24E-4A46-8FFA-10578C1DE54B}" destId="{E0D82802-2D8B-4778-ADC1-593F2BB25AD8}" srcOrd="1" destOrd="0" presId="urn:microsoft.com/office/officeart/2008/layout/HorizontalMultiLevelHierarchy"/>
    <dgm:cxn modelId="{B1EA2CF5-39CE-4F43-83C5-7DC43C1BC1DB}" type="presParOf" srcId="{5A6BC3CB-0EAD-4DF5-BD34-916BBD67B2F4}" destId="{B983A134-9CD7-493B-B4A6-94D2B6908E01}" srcOrd="4" destOrd="0" presId="urn:microsoft.com/office/officeart/2008/layout/HorizontalMultiLevelHierarchy"/>
    <dgm:cxn modelId="{A3491905-60C0-4604-9E07-1BF6E0DD95B8}" type="presParOf" srcId="{B983A134-9CD7-493B-B4A6-94D2B6908E01}" destId="{A4FB7921-E7C1-49A3-B7DF-CDAA83064C9B}" srcOrd="0" destOrd="0" presId="urn:microsoft.com/office/officeart/2008/layout/HorizontalMultiLevelHierarchy"/>
    <dgm:cxn modelId="{22FB6F9E-941D-49E3-B6C3-164FA9E98164}" type="presParOf" srcId="{5A6BC3CB-0EAD-4DF5-BD34-916BBD67B2F4}" destId="{D4BE136A-8837-4B3C-97F7-C4F98BDDDB46}" srcOrd="5" destOrd="0" presId="urn:microsoft.com/office/officeart/2008/layout/HorizontalMultiLevelHierarchy"/>
    <dgm:cxn modelId="{A0989B64-E4AA-4E12-9B9E-0A6C4FDC0D4A}" type="presParOf" srcId="{D4BE136A-8837-4B3C-97F7-C4F98BDDDB46}" destId="{B347D439-A1EE-4BA8-9D98-1BBD658F2097}" srcOrd="0" destOrd="0" presId="urn:microsoft.com/office/officeart/2008/layout/HorizontalMultiLevelHierarchy"/>
    <dgm:cxn modelId="{48DB4C3C-5FEB-44D3-9D75-CD45F4CF7C80}" type="presParOf" srcId="{D4BE136A-8837-4B3C-97F7-C4F98BDDDB46}" destId="{004FC9CC-48E9-47E6-A648-1A2B8C2F8545}" srcOrd="1" destOrd="0" presId="urn:microsoft.com/office/officeart/2008/layout/HorizontalMultiLevelHierarchy"/>
    <dgm:cxn modelId="{990BA14D-206A-4B79-9CD0-0C59A8D6F7C4}" type="presParOf" srcId="{5A6BC3CB-0EAD-4DF5-BD34-916BBD67B2F4}" destId="{A3888A4B-FB72-4995-8738-F0D1C7D2A080}" srcOrd="6" destOrd="0" presId="urn:microsoft.com/office/officeart/2008/layout/HorizontalMultiLevelHierarchy"/>
    <dgm:cxn modelId="{3D83B647-0182-41C5-A7A3-6BFA6F64E8F5}" type="presParOf" srcId="{A3888A4B-FB72-4995-8738-F0D1C7D2A080}" destId="{074BEDEA-5FE6-45ED-ACE7-2D5B13290F0A}" srcOrd="0" destOrd="0" presId="urn:microsoft.com/office/officeart/2008/layout/HorizontalMultiLevelHierarchy"/>
    <dgm:cxn modelId="{2C47C6E7-6AB7-4A96-910F-88271A8FD320}" type="presParOf" srcId="{5A6BC3CB-0EAD-4DF5-BD34-916BBD67B2F4}" destId="{D163F27F-9347-4D66-8FB9-215A1A657D8A}" srcOrd="7" destOrd="0" presId="urn:microsoft.com/office/officeart/2008/layout/HorizontalMultiLevelHierarchy"/>
    <dgm:cxn modelId="{D19A94FE-E580-46C4-820B-162507C612A0}" type="presParOf" srcId="{D163F27F-9347-4D66-8FB9-215A1A657D8A}" destId="{D975E654-F322-4D43-BE5D-BA146DC96737}" srcOrd="0" destOrd="0" presId="urn:microsoft.com/office/officeart/2008/layout/HorizontalMultiLevelHierarchy"/>
    <dgm:cxn modelId="{0DC9020C-E0D2-4C8D-BEBB-52460E8879C8}" type="presParOf" srcId="{D163F27F-9347-4D66-8FB9-215A1A657D8A}" destId="{73C81E73-86ED-4FCE-BBEE-3BBE7E02EDA0}" srcOrd="1" destOrd="0" presId="urn:microsoft.com/office/officeart/2008/layout/HorizontalMultiLevelHierarchy"/>
    <dgm:cxn modelId="{59F1783D-1E4E-458A-8C5D-5D49517A6499}" type="presParOf" srcId="{5A6BC3CB-0EAD-4DF5-BD34-916BBD67B2F4}" destId="{82D8E1C4-1DFE-4145-9548-BD90B3E425FD}" srcOrd="8" destOrd="0" presId="urn:microsoft.com/office/officeart/2008/layout/HorizontalMultiLevelHierarchy"/>
    <dgm:cxn modelId="{C597FDAC-CA03-4CEB-BB98-D79649295C67}" type="presParOf" srcId="{82D8E1C4-1DFE-4145-9548-BD90B3E425FD}" destId="{CB107A2C-D18F-4A23-BA8F-05E36D8682F0}" srcOrd="0" destOrd="0" presId="urn:microsoft.com/office/officeart/2008/layout/HorizontalMultiLevelHierarchy"/>
    <dgm:cxn modelId="{B24048DA-BA7B-4A1A-9A8E-EB6192EF54E8}" type="presParOf" srcId="{5A6BC3CB-0EAD-4DF5-BD34-916BBD67B2F4}" destId="{125AFB07-8233-44EF-8526-53B03A917A17}" srcOrd="9" destOrd="0" presId="urn:microsoft.com/office/officeart/2008/layout/HorizontalMultiLevelHierarchy"/>
    <dgm:cxn modelId="{E8AC1EC7-BB55-4771-BB33-636DAAEA56F5}" type="presParOf" srcId="{125AFB07-8233-44EF-8526-53B03A917A17}" destId="{46B72CF8-9896-4C0A-8E31-CC23381B4475}" srcOrd="0" destOrd="0" presId="urn:microsoft.com/office/officeart/2008/layout/HorizontalMultiLevelHierarchy"/>
    <dgm:cxn modelId="{0DD68882-6CAD-4712-98F3-3145FE52A210}" type="presParOf" srcId="{125AFB07-8233-44EF-8526-53B03A917A17}" destId="{7708A6F9-461D-4101-B80A-F220C14A415B}"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8E1C4-1DFE-4145-9548-BD90B3E425FD}">
      <dsp:nvSpPr>
        <dsp:cNvPr id="0" name=""/>
        <dsp:cNvSpPr/>
      </dsp:nvSpPr>
      <dsp:spPr>
        <a:xfrm>
          <a:off x="953870" y="2090321"/>
          <a:ext cx="249301" cy="950081"/>
        </a:xfrm>
        <a:custGeom>
          <a:avLst/>
          <a:gdLst/>
          <a:ahLst/>
          <a:cxnLst/>
          <a:rect l="0" t="0" r="0" b="0"/>
          <a:pathLst>
            <a:path>
              <a:moveTo>
                <a:pt x="0" y="0"/>
              </a:moveTo>
              <a:lnTo>
                <a:pt x="124650" y="0"/>
              </a:lnTo>
              <a:lnTo>
                <a:pt x="124650" y="950081"/>
              </a:lnTo>
              <a:lnTo>
                <a:pt x="249301" y="9500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53965" y="2540806"/>
        <a:ext cx="49112" cy="49112"/>
      </dsp:txXfrm>
    </dsp:sp>
    <dsp:sp modelId="{A3888A4B-FB72-4995-8738-F0D1C7D2A080}">
      <dsp:nvSpPr>
        <dsp:cNvPr id="0" name=""/>
        <dsp:cNvSpPr/>
      </dsp:nvSpPr>
      <dsp:spPr>
        <a:xfrm>
          <a:off x="953870" y="2090321"/>
          <a:ext cx="249301" cy="475040"/>
        </a:xfrm>
        <a:custGeom>
          <a:avLst/>
          <a:gdLst/>
          <a:ahLst/>
          <a:cxnLst/>
          <a:rect l="0" t="0" r="0" b="0"/>
          <a:pathLst>
            <a:path>
              <a:moveTo>
                <a:pt x="0" y="0"/>
              </a:moveTo>
              <a:lnTo>
                <a:pt x="124650" y="0"/>
              </a:lnTo>
              <a:lnTo>
                <a:pt x="124650" y="475040"/>
              </a:lnTo>
              <a:lnTo>
                <a:pt x="249301" y="4750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65109" y="2314430"/>
        <a:ext cx="26824" cy="26824"/>
      </dsp:txXfrm>
    </dsp:sp>
    <dsp:sp modelId="{B983A134-9CD7-493B-B4A6-94D2B6908E01}">
      <dsp:nvSpPr>
        <dsp:cNvPr id="0" name=""/>
        <dsp:cNvSpPr/>
      </dsp:nvSpPr>
      <dsp:spPr>
        <a:xfrm>
          <a:off x="953870" y="2044601"/>
          <a:ext cx="249301" cy="91440"/>
        </a:xfrm>
        <a:custGeom>
          <a:avLst/>
          <a:gdLst/>
          <a:ahLst/>
          <a:cxnLst/>
          <a:rect l="0" t="0" r="0" b="0"/>
          <a:pathLst>
            <a:path>
              <a:moveTo>
                <a:pt x="0" y="45720"/>
              </a:moveTo>
              <a:lnTo>
                <a:pt x="249301"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72288" y="2084089"/>
        <a:ext cx="12465" cy="12465"/>
      </dsp:txXfrm>
    </dsp:sp>
    <dsp:sp modelId="{B6E46887-B3DA-43E7-A434-570F6E8F7D21}">
      <dsp:nvSpPr>
        <dsp:cNvPr id="0" name=""/>
        <dsp:cNvSpPr/>
      </dsp:nvSpPr>
      <dsp:spPr>
        <a:xfrm>
          <a:off x="953870" y="1615280"/>
          <a:ext cx="249301" cy="475040"/>
        </a:xfrm>
        <a:custGeom>
          <a:avLst/>
          <a:gdLst/>
          <a:ahLst/>
          <a:cxnLst/>
          <a:rect l="0" t="0" r="0" b="0"/>
          <a:pathLst>
            <a:path>
              <a:moveTo>
                <a:pt x="0" y="475040"/>
              </a:moveTo>
              <a:lnTo>
                <a:pt x="124650" y="475040"/>
              </a:lnTo>
              <a:lnTo>
                <a:pt x="124650" y="0"/>
              </a:lnTo>
              <a:lnTo>
                <a:pt x="24930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65109" y="1839389"/>
        <a:ext cx="26824" cy="26824"/>
      </dsp:txXfrm>
    </dsp:sp>
    <dsp:sp modelId="{335269C1-063E-48AE-AF8D-AA165297611B}">
      <dsp:nvSpPr>
        <dsp:cNvPr id="0" name=""/>
        <dsp:cNvSpPr/>
      </dsp:nvSpPr>
      <dsp:spPr>
        <a:xfrm>
          <a:off x="3945488" y="1140240"/>
          <a:ext cx="249301" cy="950081"/>
        </a:xfrm>
        <a:custGeom>
          <a:avLst/>
          <a:gdLst/>
          <a:ahLst/>
          <a:cxnLst/>
          <a:rect l="0" t="0" r="0" b="0"/>
          <a:pathLst>
            <a:path>
              <a:moveTo>
                <a:pt x="0" y="0"/>
              </a:moveTo>
              <a:lnTo>
                <a:pt x="124650" y="0"/>
              </a:lnTo>
              <a:lnTo>
                <a:pt x="124650" y="950081"/>
              </a:lnTo>
              <a:lnTo>
                <a:pt x="249301" y="9500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45582" y="1590724"/>
        <a:ext cx="49112" cy="49112"/>
      </dsp:txXfrm>
    </dsp:sp>
    <dsp:sp modelId="{6A6ABA9E-0B28-4841-BB0F-27FF43DF6B11}">
      <dsp:nvSpPr>
        <dsp:cNvPr id="0" name=""/>
        <dsp:cNvSpPr/>
      </dsp:nvSpPr>
      <dsp:spPr>
        <a:xfrm>
          <a:off x="3945488" y="1140240"/>
          <a:ext cx="249301" cy="475040"/>
        </a:xfrm>
        <a:custGeom>
          <a:avLst/>
          <a:gdLst/>
          <a:ahLst/>
          <a:cxnLst/>
          <a:rect l="0" t="0" r="0" b="0"/>
          <a:pathLst>
            <a:path>
              <a:moveTo>
                <a:pt x="0" y="0"/>
              </a:moveTo>
              <a:lnTo>
                <a:pt x="124650" y="0"/>
              </a:lnTo>
              <a:lnTo>
                <a:pt x="124650" y="475040"/>
              </a:lnTo>
              <a:lnTo>
                <a:pt x="249301" y="4750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56726" y="1364348"/>
        <a:ext cx="26824" cy="26824"/>
      </dsp:txXfrm>
    </dsp:sp>
    <dsp:sp modelId="{B8C8C1DE-BF89-4D3A-8649-FD567575A231}">
      <dsp:nvSpPr>
        <dsp:cNvPr id="0" name=""/>
        <dsp:cNvSpPr/>
      </dsp:nvSpPr>
      <dsp:spPr>
        <a:xfrm>
          <a:off x="3945488" y="1094520"/>
          <a:ext cx="249301" cy="91440"/>
        </a:xfrm>
        <a:custGeom>
          <a:avLst/>
          <a:gdLst/>
          <a:ahLst/>
          <a:cxnLst/>
          <a:rect l="0" t="0" r="0" b="0"/>
          <a:pathLst>
            <a:path>
              <a:moveTo>
                <a:pt x="0" y="45720"/>
              </a:moveTo>
              <a:lnTo>
                <a:pt x="24930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63906" y="1134007"/>
        <a:ext cx="12465" cy="12465"/>
      </dsp:txXfrm>
    </dsp:sp>
    <dsp:sp modelId="{B7DC1ADA-617A-41AE-B575-F72B87294698}">
      <dsp:nvSpPr>
        <dsp:cNvPr id="0" name=""/>
        <dsp:cNvSpPr/>
      </dsp:nvSpPr>
      <dsp:spPr>
        <a:xfrm>
          <a:off x="3945488" y="665199"/>
          <a:ext cx="249301" cy="475040"/>
        </a:xfrm>
        <a:custGeom>
          <a:avLst/>
          <a:gdLst/>
          <a:ahLst/>
          <a:cxnLst/>
          <a:rect l="0" t="0" r="0" b="0"/>
          <a:pathLst>
            <a:path>
              <a:moveTo>
                <a:pt x="0" y="475040"/>
              </a:moveTo>
              <a:lnTo>
                <a:pt x="124650" y="475040"/>
              </a:lnTo>
              <a:lnTo>
                <a:pt x="124650" y="0"/>
              </a:lnTo>
              <a:lnTo>
                <a:pt x="24930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56726" y="889307"/>
        <a:ext cx="26824" cy="26824"/>
      </dsp:txXfrm>
    </dsp:sp>
    <dsp:sp modelId="{E818C91E-1319-42C9-9D07-BAEDF545E446}">
      <dsp:nvSpPr>
        <dsp:cNvPr id="0" name=""/>
        <dsp:cNvSpPr/>
      </dsp:nvSpPr>
      <dsp:spPr>
        <a:xfrm>
          <a:off x="3945488" y="190158"/>
          <a:ext cx="249301" cy="950081"/>
        </a:xfrm>
        <a:custGeom>
          <a:avLst/>
          <a:gdLst/>
          <a:ahLst/>
          <a:cxnLst/>
          <a:rect l="0" t="0" r="0" b="0"/>
          <a:pathLst>
            <a:path>
              <a:moveTo>
                <a:pt x="0" y="950081"/>
              </a:moveTo>
              <a:lnTo>
                <a:pt x="124650" y="950081"/>
              </a:lnTo>
              <a:lnTo>
                <a:pt x="124650" y="0"/>
              </a:lnTo>
              <a:lnTo>
                <a:pt x="24930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45582" y="640643"/>
        <a:ext cx="49112" cy="49112"/>
      </dsp:txXfrm>
    </dsp:sp>
    <dsp:sp modelId="{1F14DF50-E875-434F-81EC-DAF9F77B4392}">
      <dsp:nvSpPr>
        <dsp:cNvPr id="0" name=""/>
        <dsp:cNvSpPr/>
      </dsp:nvSpPr>
      <dsp:spPr>
        <a:xfrm>
          <a:off x="2449679" y="1094520"/>
          <a:ext cx="249301" cy="91440"/>
        </a:xfrm>
        <a:custGeom>
          <a:avLst/>
          <a:gdLst/>
          <a:ahLst/>
          <a:cxnLst/>
          <a:rect l="0" t="0" r="0" b="0"/>
          <a:pathLst>
            <a:path>
              <a:moveTo>
                <a:pt x="0" y="45720"/>
              </a:moveTo>
              <a:lnTo>
                <a:pt x="24930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68097" y="1134007"/>
        <a:ext cx="12465" cy="12465"/>
      </dsp:txXfrm>
    </dsp:sp>
    <dsp:sp modelId="{33172202-AED3-4725-8A32-4E5E41263847}">
      <dsp:nvSpPr>
        <dsp:cNvPr id="0" name=""/>
        <dsp:cNvSpPr/>
      </dsp:nvSpPr>
      <dsp:spPr>
        <a:xfrm>
          <a:off x="953870" y="1140240"/>
          <a:ext cx="249301" cy="950081"/>
        </a:xfrm>
        <a:custGeom>
          <a:avLst/>
          <a:gdLst/>
          <a:ahLst/>
          <a:cxnLst/>
          <a:rect l="0" t="0" r="0" b="0"/>
          <a:pathLst>
            <a:path>
              <a:moveTo>
                <a:pt x="0" y="950081"/>
              </a:moveTo>
              <a:lnTo>
                <a:pt x="124650" y="950081"/>
              </a:lnTo>
              <a:lnTo>
                <a:pt x="124650" y="0"/>
              </a:lnTo>
              <a:lnTo>
                <a:pt x="24930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53965" y="1590724"/>
        <a:ext cx="49112" cy="49112"/>
      </dsp:txXfrm>
    </dsp:sp>
    <dsp:sp modelId="{8602CC7C-C3E0-4AC5-8EFF-80D447CA42FB}">
      <dsp:nvSpPr>
        <dsp:cNvPr id="0" name=""/>
        <dsp:cNvSpPr/>
      </dsp:nvSpPr>
      <dsp:spPr>
        <a:xfrm rot="16200000">
          <a:off x="-236231" y="1900305"/>
          <a:ext cx="2000172"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DEC</a:t>
          </a:r>
          <a:endParaRPr lang="en-US" sz="2400" kern="1200" dirty="0"/>
        </a:p>
      </dsp:txBody>
      <dsp:txXfrm>
        <a:off x="-236231" y="1900305"/>
        <a:ext cx="2000172" cy="380032"/>
      </dsp:txXfrm>
    </dsp:sp>
    <dsp:sp modelId="{CE4668C4-6242-42E9-B549-FE0A10AD2747}">
      <dsp:nvSpPr>
        <dsp:cNvPr id="0" name=""/>
        <dsp:cNvSpPr/>
      </dsp:nvSpPr>
      <dsp:spPr>
        <a:xfrm>
          <a:off x="1203172" y="950223"/>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Water</a:t>
          </a:r>
          <a:endParaRPr lang="en-US" sz="1300" kern="1200" dirty="0"/>
        </a:p>
      </dsp:txBody>
      <dsp:txXfrm>
        <a:off x="1203172" y="950223"/>
        <a:ext cx="1246507" cy="380032"/>
      </dsp:txXfrm>
    </dsp:sp>
    <dsp:sp modelId="{AC17E354-71CB-4F29-815F-2E979F33E2C7}">
      <dsp:nvSpPr>
        <dsp:cNvPr id="0" name=""/>
        <dsp:cNvSpPr/>
      </dsp:nvSpPr>
      <dsp:spPr>
        <a:xfrm>
          <a:off x="2698980" y="950223"/>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WDAP</a:t>
          </a:r>
          <a:endParaRPr lang="en-US" sz="1300" kern="1200" dirty="0"/>
        </a:p>
      </dsp:txBody>
      <dsp:txXfrm>
        <a:off x="2698980" y="950223"/>
        <a:ext cx="1246507" cy="380032"/>
      </dsp:txXfrm>
    </dsp:sp>
    <dsp:sp modelId="{20404A90-2E5D-49FA-A06B-DEFC393E03E5}">
      <dsp:nvSpPr>
        <dsp:cNvPr id="0" name=""/>
        <dsp:cNvSpPr/>
      </dsp:nvSpPr>
      <dsp:spPr>
        <a:xfrm>
          <a:off x="4194789" y="141"/>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Oil &amp; Gas</a:t>
          </a:r>
          <a:endParaRPr lang="en-US" sz="1300" kern="1200" dirty="0"/>
        </a:p>
      </dsp:txBody>
      <dsp:txXfrm>
        <a:off x="4194789" y="141"/>
        <a:ext cx="1246507" cy="380032"/>
      </dsp:txXfrm>
    </dsp:sp>
    <dsp:sp modelId="{C7BE4FC4-BDAF-463F-BACD-6EE796B99909}">
      <dsp:nvSpPr>
        <dsp:cNvPr id="0" name=""/>
        <dsp:cNvSpPr/>
      </dsp:nvSpPr>
      <dsp:spPr>
        <a:xfrm>
          <a:off x="4194789" y="475182"/>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Domestic</a:t>
          </a:r>
          <a:endParaRPr lang="en-US" sz="1300" kern="1200" dirty="0"/>
        </a:p>
      </dsp:txBody>
      <dsp:txXfrm>
        <a:off x="4194789" y="475182"/>
        <a:ext cx="1246507" cy="380032"/>
      </dsp:txXfrm>
    </dsp:sp>
    <dsp:sp modelId="{D3643628-CF6D-4D9D-8B5F-7E3A9056FAA5}">
      <dsp:nvSpPr>
        <dsp:cNvPr id="0" name=""/>
        <dsp:cNvSpPr/>
      </dsp:nvSpPr>
      <dsp:spPr>
        <a:xfrm>
          <a:off x="4194789" y="950223"/>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Mining</a:t>
          </a:r>
          <a:endParaRPr lang="en-US" sz="1300" kern="1200" dirty="0"/>
        </a:p>
      </dsp:txBody>
      <dsp:txXfrm>
        <a:off x="4194789" y="950223"/>
        <a:ext cx="1246507" cy="380032"/>
      </dsp:txXfrm>
    </dsp:sp>
    <dsp:sp modelId="{6B008713-5A23-4921-A695-6C9AF5EC4DC3}">
      <dsp:nvSpPr>
        <dsp:cNvPr id="0" name=""/>
        <dsp:cNvSpPr/>
      </dsp:nvSpPr>
      <dsp:spPr>
        <a:xfrm>
          <a:off x="4194789" y="1425264"/>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Stormwater</a:t>
          </a:r>
          <a:endParaRPr lang="en-US" sz="1300" kern="1200" dirty="0"/>
        </a:p>
      </dsp:txBody>
      <dsp:txXfrm>
        <a:off x="4194789" y="1425264"/>
        <a:ext cx="1246507" cy="380032"/>
      </dsp:txXfrm>
    </dsp:sp>
    <dsp:sp modelId="{EEFB95DC-3553-488F-883D-AFD507EF0560}">
      <dsp:nvSpPr>
        <dsp:cNvPr id="0" name=""/>
        <dsp:cNvSpPr/>
      </dsp:nvSpPr>
      <dsp:spPr>
        <a:xfrm>
          <a:off x="4194789" y="1900305"/>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Engineering Spt</a:t>
          </a:r>
          <a:endParaRPr lang="en-US" sz="1300" kern="1200" dirty="0"/>
        </a:p>
      </dsp:txBody>
      <dsp:txXfrm>
        <a:off x="4194789" y="1900305"/>
        <a:ext cx="1246507" cy="380032"/>
      </dsp:txXfrm>
    </dsp:sp>
    <dsp:sp modelId="{B62FEB88-0E78-4E6D-9F98-40F432580CE8}">
      <dsp:nvSpPr>
        <dsp:cNvPr id="0" name=""/>
        <dsp:cNvSpPr/>
      </dsp:nvSpPr>
      <dsp:spPr>
        <a:xfrm>
          <a:off x="1203172" y="1425264"/>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Environmental Health</a:t>
          </a:r>
          <a:endParaRPr lang="en-US" sz="1300" kern="1200" dirty="0"/>
        </a:p>
      </dsp:txBody>
      <dsp:txXfrm>
        <a:off x="1203172" y="1425264"/>
        <a:ext cx="1246507" cy="380032"/>
      </dsp:txXfrm>
    </dsp:sp>
    <dsp:sp modelId="{B347D439-A1EE-4BA8-9D98-1BBD658F2097}">
      <dsp:nvSpPr>
        <dsp:cNvPr id="0" name=""/>
        <dsp:cNvSpPr/>
      </dsp:nvSpPr>
      <dsp:spPr>
        <a:xfrm>
          <a:off x="1203172" y="1900305"/>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Air</a:t>
          </a:r>
        </a:p>
      </dsp:txBody>
      <dsp:txXfrm>
        <a:off x="1203172" y="1900305"/>
        <a:ext cx="1246507" cy="380032"/>
      </dsp:txXfrm>
    </dsp:sp>
    <dsp:sp modelId="{D975E654-F322-4D43-BE5D-BA146DC96737}">
      <dsp:nvSpPr>
        <dsp:cNvPr id="0" name=""/>
        <dsp:cNvSpPr/>
      </dsp:nvSpPr>
      <dsp:spPr>
        <a:xfrm>
          <a:off x="1203172" y="2375346"/>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SPAR</a:t>
          </a:r>
          <a:endParaRPr lang="en-US" sz="1300" kern="1200" dirty="0"/>
        </a:p>
      </dsp:txBody>
      <dsp:txXfrm>
        <a:off x="1203172" y="2375346"/>
        <a:ext cx="1246507" cy="380032"/>
      </dsp:txXfrm>
    </dsp:sp>
    <dsp:sp modelId="{46B72CF8-9896-4C0A-8E31-CC23381B4475}">
      <dsp:nvSpPr>
        <dsp:cNvPr id="0" name=""/>
        <dsp:cNvSpPr/>
      </dsp:nvSpPr>
      <dsp:spPr>
        <a:xfrm>
          <a:off x="1203172" y="2850387"/>
          <a:ext cx="1246507" cy="380032"/>
        </a:xfrm>
        <a:prstGeom prst="rect">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fov="0">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Admin</a:t>
          </a:r>
          <a:endParaRPr lang="en-US" sz="1300" kern="1200" dirty="0"/>
        </a:p>
      </dsp:txBody>
      <dsp:txXfrm>
        <a:off x="1203172" y="2850387"/>
        <a:ext cx="1246507" cy="38003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FB90FEEA-EAAB-4587-97E2-A2B07946F2D3}" type="datetimeFigureOut">
              <a:rPr lang="en-US" smtClean="0"/>
              <a:pPr/>
              <a:t>11/30/2018</a:t>
            </a:fld>
            <a:endParaRPr lang="en-US" dirty="0"/>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r>
              <a:rPr lang="en-US" dirty="0" smtClean="0"/>
              <a:t>DEC DW &amp; WW Plan Review Process</a:t>
            </a:r>
            <a:endParaRPr lang="en-US" dirty="0"/>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C1FE7F32-4FD8-4016-A644-FBE01A1D5287}" type="slidenum">
              <a:rPr lang="en-US" smtClean="0"/>
              <a:pPr/>
              <a:t>‹#›</a:t>
            </a:fld>
            <a:endParaRPr lang="en-US" dirty="0"/>
          </a:p>
        </p:txBody>
      </p:sp>
    </p:spTree>
    <p:extLst>
      <p:ext uri="{BB962C8B-B14F-4D97-AF65-F5344CB8AC3E}">
        <p14:creationId xmlns:p14="http://schemas.microsoft.com/office/powerpoint/2010/main" val="36412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eaLnBrk="1" hangingPunct="1">
              <a:defRPr sz="1200"/>
            </a:lvl1pPr>
          </a:lstStyle>
          <a:p>
            <a:endParaRPr lang="en-US" dirty="0"/>
          </a:p>
        </p:txBody>
      </p:sp>
      <p:sp>
        <p:nvSpPr>
          <p:cNvPr id="41987" name="Rectangle 3"/>
          <p:cNvSpPr>
            <a:spLocks noGrp="1" noChangeArrowheads="1"/>
          </p:cNvSpPr>
          <p:nvPr>
            <p:ph type="dt" idx="1"/>
          </p:nvPr>
        </p:nvSpPr>
        <p:spPr bwMode="auto">
          <a:xfrm>
            <a:off x="4143588" y="1"/>
            <a:ext cx="3169920"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eaLnBrk="1" hangingPunct="1">
              <a:defRPr sz="1200"/>
            </a:lvl1pPr>
          </a:lstStyle>
          <a:p>
            <a:endParaRPr lang="en-US" dirty="0"/>
          </a:p>
        </p:txBody>
      </p:sp>
      <p:sp>
        <p:nvSpPr>
          <p:cNvPr id="419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989"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eaLnBrk="1" hangingPunct="1">
              <a:defRPr sz="1200"/>
            </a:lvl1pPr>
          </a:lstStyle>
          <a:p>
            <a:endParaRPr lang="en-US" dirty="0"/>
          </a:p>
        </p:txBody>
      </p:sp>
      <p:sp>
        <p:nvSpPr>
          <p:cNvPr id="41991" name="Rectangle 7"/>
          <p:cNvSpPr>
            <a:spLocks noGrp="1" noChangeArrowheads="1"/>
          </p:cNvSpPr>
          <p:nvPr>
            <p:ph type="sldNum" sz="quarter" idx="5"/>
          </p:nvPr>
        </p:nvSpPr>
        <p:spPr bwMode="auto">
          <a:xfrm>
            <a:off x="4143588" y="9119474"/>
            <a:ext cx="3169920"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eaLnBrk="1" hangingPunct="1">
              <a:defRPr sz="1200"/>
            </a:lvl1pPr>
          </a:lstStyle>
          <a:p>
            <a:fld id="{497240DF-7560-4688-A1E0-FBF80B9C7B11}" type="slidenum">
              <a:rPr lang="en-US"/>
              <a:pPr/>
              <a:t>‹#›</a:t>
            </a:fld>
            <a:endParaRPr lang="en-US" dirty="0"/>
          </a:p>
        </p:txBody>
      </p:sp>
    </p:spTree>
    <p:extLst>
      <p:ext uri="{BB962C8B-B14F-4D97-AF65-F5344CB8AC3E}">
        <p14:creationId xmlns:p14="http://schemas.microsoft.com/office/powerpoint/2010/main" val="13304538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146" algn="l" rtl="0" fontAlgn="base">
      <a:spcBef>
        <a:spcPct val="30000"/>
      </a:spcBef>
      <a:spcAft>
        <a:spcPct val="0"/>
      </a:spcAft>
      <a:defRPr sz="1200" kern="1200">
        <a:solidFill>
          <a:schemeClr val="tx1"/>
        </a:solidFill>
        <a:latin typeface="Arial" charset="0"/>
        <a:ea typeface="+mn-ea"/>
        <a:cs typeface="+mn-cs"/>
      </a:defRPr>
    </a:lvl2pPr>
    <a:lvl3pPr marL="914293" algn="l" rtl="0" fontAlgn="base">
      <a:spcBef>
        <a:spcPct val="30000"/>
      </a:spcBef>
      <a:spcAft>
        <a:spcPct val="0"/>
      </a:spcAft>
      <a:defRPr sz="1200" kern="1200">
        <a:solidFill>
          <a:schemeClr val="tx1"/>
        </a:solidFill>
        <a:latin typeface="Arial" charset="0"/>
        <a:ea typeface="+mn-ea"/>
        <a:cs typeface="+mn-cs"/>
      </a:defRPr>
    </a:lvl3pPr>
    <a:lvl4pPr marL="1371440" algn="l" rtl="0" fontAlgn="base">
      <a:spcBef>
        <a:spcPct val="30000"/>
      </a:spcBef>
      <a:spcAft>
        <a:spcPct val="0"/>
      </a:spcAft>
      <a:defRPr sz="1200" kern="1200">
        <a:solidFill>
          <a:schemeClr val="tx1"/>
        </a:solidFill>
        <a:latin typeface="Arial" charset="0"/>
        <a:ea typeface="+mn-ea"/>
        <a:cs typeface="+mn-cs"/>
      </a:defRPr>
    </a:lvl4pPr>
    <a:lvl5pPr marL="1828586" algn="l" rtl="0" fontAlgn="base">
      <a:spcBef>
        <a:spcPct val="30000"/>
      </a:spcBef>
      <a:spcAft>
        <a:spcPct val="0"/>
      </a:spcAft>
      <a:defRPr sz="1200" kern="1200">
        <a:solidFill>
          <a:schemeClr val="tx1"/>
        </a:solidFill>
        <a:latin typeface="Arial" charset="0"/>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1</a:t>
            </a:fld>
            <a:endParaRPr lang="en-US" dirty="0"/>
          </a:p>
        </p:txBody>
      </p:sp>
    </p:spTree>
    <p:extLst>
      <p:ext uri="{BB962C8B-B14F-4D97-AF65-F5344CB8AC3E}">
        <p14:creationId xmlns:p14="http://schemas.microsoft.com/office/powerpoint/2010/main" val="200249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10</a:t>
            </a:fld>
            <a:endParaRPr lang="en-US" dirty="0"/>
          </a:p>
        </p:txBody>
      </p:sp>
    </p:spTree>
    <p:extLst>
      <p:ext uri="{BB962C8B-B14F-4D97-AF65-F5344CB8AC3E}">
        <p14:creationId xmlns:p14="http://schemas.microsoft.com/office/powerpoint/2010/main" val="381343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latin typeface="+mn-lt"/>
              </a:rPr>
              <a:t>Purpose is to assist engineers in submitting complete applications for construction approval ……going through the checklists and checking them is not adequate. The DW engineers are interested in the information referenced.  It is important to actually go to the regulation to see what is required.  Example is in the source checklist it asks for information on separation distances from potential sources of contamination, you need to read the regulations to find out what the separation distances are and address those in the checklists.    </a:t>
            </a:r>
          </a:p>
          <a:p>
            <a:endParaRPr lang="en-US" dirty="0" smtClean="0">
              <a:latin typeface="+mn-lt"/>
            </a:endParaRPr>
          </a:p>
          <a:p>
            <a:r>
              <a:rPr lang="en-US" dirty="0" smtClean="0">
                <a:latin typeface="+mn-lt"/>
              </a:rPr>
              <a:t>It also helps to tell us where that information is located in the submittal, ie plan sheet or attachment, etc</a:t>
            </a:r>
          </a:p>
          <a:p>
            <a:endParaRPr lang="en-US" dirty="0" smtClean="0">
              <a:latin typeface="+mn-lt"/>
            </a:endParaRPr>
          </a:p>
        </p:txBody>
      </p:sp>
      <p:sp>
        <p:nvSpPr>
          <p:cNvPr id="4" name="Slide Number Placeholder 3"/>
          <p:cNvSpPr>
            <a:spLocks noGrp="1"/>
          </p:cNvSpPr>
          <p:nvPr>
            <p:ph type="sldNum" sz="quarter" idx="10"/>
          </p:nvPr>
        </p:nvSpPr>
        <p:spPr/>
        <p:txBody>
          <a:bodyPr/>
          <a:lstStyle/>
          <a:p>
            <a:fld id="{28E0F8A6-61F6-4A89-815E-066EF8F7E34C}" type="slidenum">
              <a:rPr lang="en-US" smtClean="0"/>
              <a:pPr/>
              <a:t>11</a:t>
            </a:fld>
            <a:endParaRPr lang="en-US" dirty="0"/>
          </a:p>
        </p:txBody>
      </p:sp>
    </p:spTree>
    <p:extLst>
      <p:ext uri="{BB962C8B-B14F-4D97-AF65-F5344CB8AC3E}">
        <p14:creationId xmlns:p14="http://schemas.microsoft.com/office/powerpoint/2010/main" val="189882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Use online engineering checklists for demonstration at this point</a:t>
            </a:r>
            <a:r>
              <a:rPr lang="en-US" baseline="0" dirty="0" smtClean="0"/>
              <a:t> (if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28E0F8A6-61F6-4A89-815E-066EF8F7E34C}" type="slidenum">
              <a:rPr lang="en-US" smtClean="0"/>
              <a:pPr/>
              <a:t>12</a:t>
            </a:fld>
            <a:endParaRPr lang="en-US" dirty="0"/>
          </a:p>
        </p:txBody>
      </p:sp>
    </p:spTree>
    <p:extLst>
      <p:ext uri="{BB962C8B-B14F-4D97-AF65-F5344CB8AC3E}">
        <p14:creationId xmlns:p14="http://schemas.microsoft.com/office/powerpoint/2010/main" val="192454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defTabSz="966554">
              <a:defRPr/>
            </a:pPr>
            <a:r>
              <a:rPr lang="en-US" baseline="0" dirty="0" smtClean="0"/>
              <a:t>Use the chart to see which checklists are required for your specific project.</a:t>
            </a:r>
          </a:p>
          <a:p>
            <a:r>
              <a:rPr lang="en-US" dirty="0" smtClean="0"/>
              <a:t>These forms are interactive and allow you to complete them, save, and print.  You can also choose the All Check list in the MS Word </a:t>
            </a:r>
            <a:r>
              <a:rPr lang="en-US" baseline="0" dirty="0" smtClean="0"/>
              <a:t>format that are editable and save them to your computer to integrate with your engineer’s report.</a:t>
            </a:r>
            <a:endParaRPr lang="en-US" dirty="0"/>
          </a:p>
        </p:txBody>
      </p:sp>
      <p:sp>
        <p:nvSpPr>
          <p:cNvPr id="4" name="Slide Number Placeholder 3"/>
          <p:cNvSpPr>
            <a:spLocks noGrp="1"/>
          </p:cNvSpPr>
          <p:nvPr>
            <p:ph type="sldNum" sz="quarter" idx="10"/>
          </p:nvPr>
        </p:nvSpPr>
        <p:spPr/>
        <p:txBody>
          <a:bodyPr/>
          <a:lstStyle/>
          <a:p>
            <a:fld id="{28E0F8A6-61F6-4A89-815E-066EF8F7E34C}" type="slidenum">
              <a:rPr lang="en-US" smtClean="0"/>
              <a:pPr/>
              <a:t>13</a:t>
            </a:fld>
            <a:endParaRPr lang="en-US" dirty="0"/>
          </a:p>
        </p:txBody>
      </p:sp>
    </p:spTree>
    <p:extLst>
      <p:ext uri="{BB962C8B-B14F-4D97-AF65-F5344CB8AC3E}">
        <p14:creationId xmlns:p14="http://schemas.microsoft.com/office/powerpoint/2010/main" val="369128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defTabSz="966554" fontAlgn="auto">
              <a:spcBef>
                <a:spcPts val="0"/>
              </a:spcBef>
              <a:spcAft>
                <a:spcPts val="0"/>
              </a:spcAft>
              <a:defRPr/>
            </a:pPr>
            <a:r>
              <a:rPr lang="en-US" dirty="0" smtClean="0"/>
              <a:t>We try to do the review within 30 days.  However, it is rare to be able to issue a construction approval within 30 days.  Interim approvals we try to turn right around as they are usually anxious to get the water on once the project is completed.</a:t>
            </a:r>
          </a:p>
          <a:p>
            <a:pPr defTabSz="966554" fontAlgn="auto">
              <a:spcBef>
                <a:spcPts val="0"/>
              </a:spcBef>
              <a:spcAft>
                <a:spcPts val="0"/>
              </a:spcAft>
              <a:defRPr/>
            </a:pPr>
            <a:endParaRPr lang="en-US" dirty="0" smtClean="0"/>
          </a:p>
          <a:p>
            <a:pPr defTabSz="966554" fontAlgn="auto">
              <a:spcBef>
                <a:spcPts val="0"/>
              </a:spcBef>
              <a:spcAft>
                <a:spcPts val="0"/>
              </a:spcAft>
              <a:defRPr/>
            </a:pPr>
            <a:r>
              <a:rPr lang="en-US" dirty="0" smtClean="0"/>
              <a:t>You can do preparatory</a:t>
            </a:r>
            <a:r>
              <a:rPr lang="en-US" baseline="0" dirty="0" smtClean="0"/>
              <a:t> work for a project, digging trenches, getting equipment ready, supplies…Just as long as the water system work is not started.</a:t>
            </a:r>
            <a:endParaRPr lang="en-US" dirty="0" smtClean="0"/>
          </a:p>
          <a:p>
            <a:endParaRPr lang="en-US" dirty="0" smtClean="0"/>
          </a:p>
          <a:p>
            <a:r>
              <a:rPr lang="en-US" dirty="0" smtClean="0"/>
              <a:t>Do not wait until you are ready to break ground to request construction</a:t>
            </a:r>
            <a:r>
              <a:rPr lang="en-US" baseline="0" dirty="0" smtClean="0"/>
              <a:t> approval.  Give yourself plenty of time since there may be problems with the submittal, do not think that you are going to submit a plan review request and have your approval within a week, its not going to happen so plan ahead and submit ahead!</a:t>
            </a:r>
            <a:endParaRPr lang="en-US" dirty="0" smtClean="0"/>
          </a:p>
          <a:p>
            <a:endParaRPr lang="en-US" dirty="0"/>
          </a:p>
        </p:txBody>
      </p:sp>
      <p:sp>
        <p:nvSpPr>
          <p:cNvPr id="4" name="Slide Number Placeholder 3"/>
          <p:cNvSpPr>
            <a:spLocks noGrp="1"/>
          </p:cNvSpPr>
          <p:nvPr>
            <p:ph type="sldNum" sz="quarter" idx="10"/>
          </p:nvPr>
        </p:nvSpPr>
        <p:spPr/>
        <p:txBody>
          <a:bodyPr/>
          <a:lstStyle/>
          <a:p>
            <a:fld id="{28E0F8A6-61F6-4A89-815E-066EF8F7E34C}" type="slidenum">
              <a:rPr lang="en-US" smtClean="0"/>
              <a:pPr/>
              <a:t>14</a:t>
            </a:fld>
            <a:endParaRPr lang="en-US" dirty="0"/>
          </a:p>
        </p:txBody>
      </p:sp>
    </p:spTree>
    <p:extLst>
      <p:ext uri="{BB962C8B-B14F-4D97-AF65-F5344CB8AC3E}">
        <p14:creationId xmlns:p14="http://schemas.microsoft.com/office/powerpoint/2010/main" val="63770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C82E93-6F94-4E75-A8A2-586EE043A400}" type="slidenum">
              <a:rPr lang="en-US" smtClean="0"/>
              <a:pPr/>
              <a:t>15</a:t>
            </a:fld>
            <a:endParaRPr lang="en-US" dirty="0"/>
          </a:p>
        </p:txBody>
      </p:sp>
    </p:spTree>
    <p:extLst>
      <p:ext uri="{BB962C8B-B14F-4D97-AF65-F5344CB8AC3E}">
        <p14:creationId xmlns:p14="http://schemas.microsoft.com/office/powerpoint/2010/main" val="2240665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82E93-6F94-4E75-A8A2-586EE043A400}" type="slidenum">
              <a:rPr lang="en-US" smtClean="0"/>
              <a:pPr/>
              <a:t>16</a:t>
            </a:fld>
            <a:endParaRPr lang="en-US" dirty="0"/>
          </a:p>
        </p:txBody>
      </p:sp>
    </p:spTree>
    <p:extLst>
      <p:ext uri="{BB962C8B-B14F-4D97-AF65-F5344CB8AC3E}">
        <p14:creationId xmlns:p14="http://schemas.microsoft.com/office/powerpoint/2010/main" val="3491752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C82E93-6F94-4E75-A8A2-586EE043A400}" type="slidenum">
              <a:rPr lang="en-US" smtClean="0"/>
              <a:pPr/>
              <a:t>17</a:t>
            </a:fld>
            <a:endParaRPr lang="en-US" dirty="0"/>
          </a:p>
        </p:txBody>
      </p:sp>
    </p:spTree>
    <p:extLst>
      <p:ext uri="{BB962C8B-B14F-4D97-AF65-F5344CB8AC3E}">
        <p14:creationId xmlns:p14="http://schemas.microsoft.com/office/powerpoint/2010/main" val="1732353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dirty="0" smtClean="0">
                <a:solidFill>
                  <a:schemeClr val="tx2">
                    <a:lumMod val="10000"/>
                  </a:schemeClr>
                </a:solidFill>
              </a:rPr>
              <a:t>WDAP= WW Discharge Authorization Program</a:t>
            </a:r>
          </a:p>
        </p:txBody>
      </p:sp>
      <p:sp>
        <p:nvSpPr>
          <p:cNvPr id="4" name="Slide Number Placeholder 3"/>
          <p:cNvSpPr>
            <a:spLocks noGrp="1"/>
          </p:cNvSpPr>
          <p:nvPr>
            <p:ph type="sldNum" sz="quarter" idx="10"/>
          </p:nvPr>
        </p:nvSpPr>
        <p:spPr/>
        <p:txBody>
          <a:bodyPr/>
          <a:lstStyle/>
          <a:p>
            <a:fld id="{78C82E93-6F94-4E75-A8A2-586EE043A400}" type="slidenum">
              <a:rPr lang="en-US" smtClean="0"/>
              <a:pPr/>
              <a:t>18</a:t>
            </a:fld>
            <a:endParaRPr lang="en-US" dirty="0"/>
          </a:p>
        </p:txBody>
      </p:sp>
    </p:spTree>
    <p:extLst>
      <p:ext uri="{BB962C8B-B14F-4D97-AF65-F5344CB8AC3E}">
        <p14:creationId xmlns:p14="http://schemas.microsoft.com/office/powerpoint/2010/main" val="55448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need</a:t>
            </a:r>
            <a:r>
              <a:rPr lang="en-US" baseline="0" dirty="0" smtClean="0"/>
              <a:t> notice of intent except for GP for aquifer testing and chlorinated H20 discharge, which has some cases where notice not required</a:t>
            </a:r>
          </a:p>
          <a:p>
            <a:r>
              <a:rPr lang="en-US" baseline="0" dirty="0" smtClean="0"/>
              <a:t>There are other GPs not mentioned here.</a:t>
            </a:r>
            <a:endParaRPr lang="en-US" dirty="0"/>
          </a:p>
        </p:txBody>
      </p:sp>
      <p:sp>
        <p:nvSpPr>
          <p:cNvPr id="4" name="Slide Number Placeholder 3"/>
          <p:cNvSpPr>
            <a:spLocks noGrp="1"/>
          </p:cNvSpPr>
          <p:nvPr>
            <p:ph type="sldNum" sz="quarter" idx="10"/>
          </p:nvPr>
        </p:nvSpPr>
        <p:spPr/>
        <p:txBody>
          <a:bodyPr/>
          <a:lstStyle/>
          <a:p>
            <a:fld id="{78C82E93-6F94-4E75-A8A2-586EE043A400}" type="slidenum">
              <a:rPr lang="en-US" smtClean="0"/>
              <a:pPr/>
              <a:t>19</a:t>
            </a:fld>
            <a:endParaRPr lang="en-US" dirty="0"/>
          </a:p>
        </p:txBody>
      </p:sp>
    </p:spTree>
    <p:extLst>
      <p:ext uri="{BB962C8B-B14F-4D97-AF65-F5344CB8AC3E}">
        <p14:creationId xmlns:p14="http://schemas.microsoft.com/office/powerpoint/2010/main" val="37060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Summary of the actual verbiage</a:t>
            </a:r>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a:t>
            </a:fld>
            <a:endParaRPr lang="en-US" dirty="0"/>
          </a:p>
        </p:txBody>
      </p:sp>
    </p:spTree>
    <p:extLst>
      <p:ext uri="{BB962C8B-B14F-4D97-AF65-F5344CB8AC3E}">
        <p14:creationId xmlns:p14="http://schemas.microsoft.com/office/powerpoint/2010/main" val="67148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20</a:t>
            </a:fld>
            <a:endParaRPr lang="en-US" dirty="0"/>
          </a:p>
        </p:txBody>
      </p:sp>
    </p:spTree>
    <p:extLst>
      <p:ext uri="{BB962C8B-B14F-4D97-AF65-F5344CB8AC3E}">
        <p14:creationId xmlns:p14="http://schemas.microsoft.com/office/powerpoint/2010/main" val="256320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latin typeface="+mn-lt"/>
              </a:rPr>
              <a:t>If an emergency repair is conducted, please contact DEC as soon as possible with details on the changes that were made. It is possible we may ask you for a schematic, photos, and/or specs of the changed components to document the changes for our file. DEC may also request details on what caused the emergency and how it would be prevented from occurring again in the future. Note an emergency is not a scheduled event (e.g. replacing a section of water main that has been historically leaking because all of the sudden funds became available).</a:t>
            </a:r>
            <a:endParaRPr lang="en-US" dirty="0"/>
          </a:p>
        </p:txBody>
      </p:sp>
      <p:sp>
        <p:nvSpPr>
          <p:cNvPr id="4" name="Slide Number Placeholder 3"/>
          <p:cNvSpPr>
            <a:spLocks noGrp="1"/>
          </p:cNvSpPr>
          <p:nvPr>
            <p:ph type="sldNum" sz="quarter" idx="10"/>
          </p:nvPr>
        </p:nvSpPr>
        <p:spPr/>
        <p:txBody>
          <a:bodyPr/>
          <a:lstStyle/>
          <a:p>
            <a:fld id="{28E0F8A6-61F6-4A89-815E-066EF8F7E34C}" type="slidenum">
              <a:rPr lang="en-US" smtClean="0"/>
              <a:pPr/>
              <a:t>21</a:t>
            </a:fld>
            <a:endParaRPr lang="en-US" dirty="0"/>
          </a:p>
        </p:txBody>
      </p:sp>
    </p:spTree>
    <p:extLst>
      <p:ext uri="{BB962C8B-B14F-4D97-AF65-F5344CB8AC3E}">
        <p14:creationId xmlns:p14="http://schemas.microsoft.com/office/powerpoint/2010/main" val="251249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22</a:t>
            </a:fld>
            <a:endParaRPr lang="en-US" dirty="0"/>
          </a:p>
        </p:txBody>
      </p:sp>
    </p:spTree>
    <p:extLst>
      <p:ext uri="{BB962C8B-B14F-4D97-AF65-F5344CB8AC3E}">
        <p14:creationId xmlns:p14="http://schemas.microsoft.com/office/powerpoint/2010/main" val="414303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Villages</a:t>
            </a:r>
            <a:r>
              <a:rPr lang="en-US" baseline="0" dirty="0" smtClean="0"/>
              <a:t> along coast line may be under “76 village waiver” or section 301-H waiver that allows them to discharge to an ocean outfall with only primary treatment. </a:t>
            </a:r>
          </a:p>
          <a:p>
            <a:pPr marL="171450" indent="-171450">
              <a:buFont typeface="Arial" panose="020B0604020202020204" pitchFamily="34" charset="0"/>
              <a:buChar char="•"/>
            </a:pPr>
            <a:r>
              <a:rPr lang="en-US" baseline="0" dirty="0" smtClean="0"/>
              <a:t>Septage disposal in Class II landfill needs design of a septage trench and approval by DEC-Solid Waste program.</a:t>
            </a:r>
          </a:p>
          <a:p>
            <a:pPr marL="171450" indent="-171450">
              <a:buFont typeface="Arial" panose="020B0604020202020204" pitchFamily="34" charset="0"/>
              <a:buChar char="•"/>
            </a:pPr>
            <a:r>
              <a:rPr lang="en-US" baseline="0" dirty="0" smtClean="0"/>
              <a:t>Honey Bucket lagoons, if designed need to be lined</a:t>
            </a:r>
          </a:p>
          <a:p>
            <a:pPr marL="171450" indent="-171450">
              <a:buFont typeface="Arial" panose="020B0604020202020204" pitchFamily="34" charset="0"/>
              <a:buChar char="•"/>
            </a:pPr>
            <a:r>
              <a:rPr lang="en-US" baseline="0" dirty="0" smtClean="0"/>
              <a:t>Sewage Lagoons still OK, but need to be two-cell design. </a:t>
            </a:r>
          </a:p>
          <a:p>
            <a:pPr marL="171450" indent="-171450">
              <a:buFont typeface="Arial" panose="020B0604020202020204" pitchFamily="34" charset="0"/>
              <a:buChar char="•"/>
            </a:pPr>
            <a:r>
              <a:rPr lang="en-US" baseline="0" dirty="0" smtClean="0"/>
              <a:t>Arctic Design Engineering references are old or non existent. E.g. Need update to Cold Climate Utilities Delivery Design Manual (1979).</a:t>
            </a:r>
          </a:p>
          <a:p>
            <a:pPr marL="171450" indent="-171450">
              <a:buFont typeface="Arial" panose="020B0604020202020204" pitchFamily="34" charset="0"/>
              <a:buChar char="•"/>
            </a:pPr>
            <a:r>
              <a:rPr lang="en-US" baseline="0" dirty="0" smtClean="0"/>
              <a:t>Climate Change examples:</a:t>
            </a:r>
          </a:p>
          <a:p>
            <a:pPr marL="628596" lvl="1" indent="-171450">
              <a:buFont typeface="Arial" panose="020B0604020202020204" pitchFamily="34" charset="0"/>
              <a:buChar char="•"/>
            </a:pPr>
            <a:r>
              <a:rPr lang="en-US" baseline="0" dirty="0" smtClean="0"/>
              <a:t>Permafrost degradation caused N. Slope lake (community DW source) to drain into a river</a:t>
            </a:r>
          </a:p>
          <a:p>
            <a:pPr marL="628596" lvl="1" indent="-171450">
              <a:buFont typeface="Arial" panose="020B0604020202020204" pitchFamily="34" charset="0"/>
              <a:buChar char="•"/>
            </a:pPr>
            <a:r>
              <a:rPr lang="en-US" baseline="0" dirty="0" smtClean="0"/>
              <a:t>Wells in Northern AK interior community being eroded by river (at least two)</a:t>
            </a:r>
          </a:p>
          <a:p>
            <a:pPr marL="628596" lvl="1" indent="-171450">
              <a:buFont typeface="Arial" panose="020B0604020202020204" pitchFamily="34" charset="0"/>
              <a:buChar char="•"/>
            </a:pPr>
            <a:r>
              <a:rPr lang="en-US" baseline="0" dirty="0" smtClean="0"/>
              <a:t>Ketchikan reservoir running dry b/c of lack of precipitation in summer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Poor design and/or QA/QC can affect longevity of projects (Even with resilient materials like HDPE pipe!)-E.g. pipe leaks due to deflection caused by poor bedding design and/or permafrost degradation pulls joints apart. Bad HDPE fused joints b/c QA/QC not followed or improper material specified for conditions.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Inadequate operator training can make even the best systems not work right. Example: water hammer broke SCH 80 PVC pipes at WTP in SE Alaska because operator shut off a valve too fast.</a:t>
            </a:r>
          </a:p>
          <a:p>
            <a:pPr marL="628596"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8C82E93-6F94-4E75-A8A2-586EE043A400}" type="slidenum">
              <a:rPr lang="en-US" smtClean="0"/>
              <a:pPr/>
              <a:t>24</a:t>
            </a:fld>
            <a:endParaRPr lang="en-US" dirty="0"/>
          </a:p>
        </p:txBody>
      </p:sp>
    </p:spTree>
    <p:extLst>
      <p:ext uri="{BB962C8B-B14F-4D97-AF65-F5344CB8AC3E}">
        <p14:creationId xmlns:p14="http://schemas.microsoft.com/office/powerpoint/2010/main" val="3922075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 Lay Drained Lake</a:t>
            </a:r>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26</a:t>
            </a:fld>
            <a:endParaRPr lang="en-US" dirty="0"/>
          </a:p>
        </p:txBody>
      </p:sp>
    </p:spTree>
    <p:extLst>
      <p:ext uri="{BB962C8B-B14F-4D97-AF65-F5344CB8AC3E}">
        <p14:creationId xmlns:p14="http://schemas.microsoft.com/office/powerpoint/2010/main" val="1373426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Koyukuk</a:t>
            </a:r>
            <a:r>
              <a:rPr lang="en-US" baseline="0" dirty="0" smtClean="0"/>
              <a:t> River</a:t>
            </a:r>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27</a:t>
            </a:fld>
            <a:endParaRPr lang="en-US" dirty="0"/>
          </a:p>
        </p:txBody>
      </p:sp>
    </p:spTree>
    <p:extLst>
      <p:ext uri="{BB962C8B-B14F-4D97-AF65-F5344CB8AC3E}">
        <p14:creationId xmlns:p14="http://schemas.microsoft.com/office/powerpoint/2010/main" val="3383438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2000" b="1" baseline="0" dirty="0" smtClean="0"/>
              <a:t>Electronic plans—Not usually accepted.</a:t>
            </a:r>
          </a:p>
          <a:p>
            <a:pPr marL="342900" indent="-342900">
              <a:buFont typeface="Arial" panose="020B0604020202020204" pitchFamily="34" charset="0"/>
              <a:buChar char="•"/>
            </a:pPr>
            <a:r>
              <a:rPr lang="en-US" sz="2000" b="1" baseline="0" dirty="0" smtClean="0"/>
              <a:t>Remote Camp Permit applies to </a:t>
            </a:r>
            <a:r>
              <a:rPr lang="en-US" sz="2000" b="0" baseline="0" dirty="0" smtClean="0"/>
              <a:t>camps that have </a:t>
            </a:r>
            <a:r>
              <a:rPr lang="en-US" sz="1200" b="0" i="0" u="none" strike="noStrike" kern="1200" baseline="0" dirty="0" smtClean="0">
                <a:solidFill>
                  <a:schemeClr val="tx1"/>
                </a:solidFill>
                <a:latin typeface="+mn-lt"/>
                <a:ea typeface="+mn-ea"/>
                <a:cs typeface="+mn-cs"/>
              </a:rPr>
              <a:t>no year-round access to a major road system and are &gt; 25 miles from a community or highway.</a:t>
            </a:r>
            <a:endParaRPr lang="en-US" sz="2000" b="1" baseline="0" dirty="0" smtClean="0"/>
          </a:p>
        </p:txBody>
      </p:sp>
      <p:sp>
        <p:nvSpPr>
          <p:cNvPr id="4" name="Slide Number Placeholder 3"/>
          <p:cNvSpPr>
            <a:spLocks noGrp="1"/>
          </p:cNvSpPr>
          <p:nvPr>
            <p:ph type="sldNum" sz="quarter" idx="10"/>
          </p:nvPr>
        </p:nvSpPr>
        <p:spPr/>
        <p:txBody>
          <a:bodyPr/>
          <a:lstStyle/>
          <a:p>
            <a:fld id="{7153DF06-98D3-4C62-B7D2-38EBC13DBF37}" type="slidenum">
              <a:rPr lang="en-US" smtClean="0"/>
              <a:pPr/>
              <a:t>28</a:t>
            </a:fld>
            <a:endParaRPr lang="en-US" dirty="0"/>
          </a:p>
        </p:txBody>
      </p:sp>
    </p:spTree>
    <p:extLst>
      <p:ext uri="{BB962C8B-B14F-4D97-AF65-F5344CB8AC3E}">
        <p14:creationId xmlns:p14="http://schemas.microsoft.com/office/powerpoint/2010/main" val="408159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29</a:t>
            </a:fld>
            <a:endParaRPr lang="en-US" dirty="0"/>
          </a:p>
        </p:txBody>
      </p:sp>
    </p:spTree>
    <p:extLst>
      <p:ext uri="{BB962C8B-B14F-4D97-AF65-F5344CB8AC3E}">
        <p14:creationId xmlns:p14="http://schemas.microsoft.com/office/powerpoint/2010/main" val="1823324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sz="2100" b="1" dirty="0"/>
          </a:p>
        </p:txBody>
      </p:sp>
      <p:sp>
        <p:nvSpPr>
          <p:cNvPr id="4" name="Slide Number Placeholder 3"/>
          <p:cNvSpPr>
            <a:spLocks noGrp="1"/>
          </p:cNvSpPr>
          <p:nvPr>
            <p:ph type="sldNum" sz="quarter" idx="10"/>
          </p:nvPr>
        </p:nvSpPr>
        <p:spPr/>
        <p:txBody>
          <a:bodyPr/>
          <a:lstStyle/>
          <a:p>
            <a:fld id="{7153DF06-98D3-4C62-B7D2-38EBC13DBF37}" type="slidenum">
              <a:rPr lang="en-US" smtClean="0"/>
              <a:pPr/>
              <a:t>30</a:t>
            </a:fld>
            <a:endParaRPr lang="en-US" dirty="0"/>
          </a:p>
        </p:txBody>
      </p:sp>
    </p:spTree>
    <p:extLst>
      <p:ext uri="{BB962C8B-B14F-4D97-AF65-F5344CB8AC3E}">
        <p14:creationId xmlns:p14="http://schemas.microsoft.com/office/powerpoint/2010/main" val="93500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3</a:t>
            </a:fld>
            <a:endParaRPr lang="en-US" dirty="0"/>
          </a:p>
        </p:txBody>
      </p:sp>
    </p:spTree>
    <p:extLst>
      <p:ext uri="{BB962C8B-B14F-4D97-AF65-F5344CB8AC3E}">
        <p14:creationId xmlns:p14="http://schemas.microsoft.com/office/powerpoint/2010/main" val="340137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4</a:t>
            </a:fld>
            <a:endParaRPr lang="en-US" dirty="0"/>
          </a:p>
        </p:txBody>
      </p:sp>
    </p:spTree>
    <p:extLst>
      <p:ext uri="{BB962C8B-B14F-4D97-AF65-F5344CB8AC3E}">
        <p14:creationId xmlns:p14="http://schemas.microsoft.com/office/powerpoint/2010/main" val="171633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solidFill>
                  <a:srgbClr val="FF0000"/>
                </a:solidFill>
              </a:rPr>
              <a:t>Former</a:t>
            </a:r>
            <a:r>
              <a:rPr lang="en-US" baseline="0" dirty="0" smtClean="0">
                <a:solidFill>
                  <a:srgbClr val="FF0000"/>
                </a:solidFill>
              </a:rPr>
              <a:t> </a:t>
            </a:r>
            <a:r>
              <a:rPr lang="en-US" dirty="0" smtClean="0">
                <a:solidFill>
                  <a:srgbClr val="FF0000"/>
                </a:solidFill>
              </a:rPr>
              <a:t>Class C PWS (State regulated PWSs) were removed from regulation in 2017.</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97240DF-7560-4688-A1E0-FBF80B9C7B11}" type="slidenum">
              <a:rPr lang="en-US" smtClean="0"/>
              <a:pPr/>
              <a:t>5</a:t>
            </a:fld>
            <a:endParaRPr lang="en-US" dirty="0"/>
          </a:p>
        </p:txBody>
      </p:sp>
    </p:spTree>
    <p:extLst>
      <p:ext uri="{BB962C8B-B14F-4D97-AF65-F5344CB8AC3E}">
        <p14:creationId xmlns:p14="http://schemas.microsoft.com/office/powerpoint/2010/main" val="291521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baseline="0" dirty="0" smtClean="0"/>
              <a:t> arms of DEC drinking water: Compliance and Engineering. </a:t>
            </a:r>
            <a:r>
              <a:rPr lang="en-US" dirty="0" smtClean="0"/>
              <a:t>1,409 PWS</a:t>
            </a:r>
            <a:r>
              <a:rPr lang="en-US" baseline="0" dirty="0" smtClean="0"/>
              <a:t> in Alaska (283 in Northern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Northern Region is above the yellow dashed line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6</a:t>
            </a:fld>
            <a:endParaRPr lang="en-US" dirty="0"/>
          </a:p>
        </p:txBody>
      </p:sp>
    </p:spTree>
    <p:extLst>
      <p:ext uri="{BB962C8B-B14F-4D97-AF65-F5344CB8AC3E}">
        <p14:creationId xmlns:p14="http://schemas.microsoft.com/office/powerpoint/2010/main" val="51995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7</a:t>
            </a:fld>
            <a:endParaRPr lang="en-US" dirty="0"/>
          </a:p>
        </p:txBody>
      </p:sp>
    </p:spTree>
    <p:extLst>
      <p:ext uri="{BB962C8B-B14F-4D97-AF65-F5344CB8AC3E}">
        <p14:creationId xmlns:p14="http://schemas.microsoft.com/office/powerpoint/2010/main" val="203563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latin typeface="+mn-lt"/>
              </a:rPr>
              <a:t>if you are replacing an old component you should look for a ANSI/NSF 61 component for the replacement as these might not have been available when originally constructed but may be available now but it is always a good idea to contact the Drinking Water staff to make sure that what you are doing falls under routine maintenance.</a:t>
            </a:r>
          </a:p>
          <a:p>
            <a:endParaRPr lang="en-US" dirty="0" smtClean="0">
              <a:latin typeface="+mn-lt"/>
            </a:endParaRPr>
          </a:p>
          <a:p>
            <a:r>
              <a:rPr lang="en-US" dirty="0" smtClean="0">
                <a:latin typeface="+mn-lt"/>
              </a:rPr>
              <a:t>If an emergency repair is conducted, please contact DEC as soon as possible with details on the changes that were made. It is possible we may ask you for a schematic, photos, and/or specs of the changed components to document the changes for our file. DEC may also request details on what caused the emergency and how it would be prevented from occurring again in the future. Note an emergency is not a scheduled event (e.g. replacing a section of water main that has been historically leaking because all of the sudden funds became available).</a:t>
            </a:r>
            <a:endParaRPr lang="en-US" dirty="0"/>
          </a:p>
        </p:txBody>
      </p:sp>
      <p:sp>
        <p:nvSpPr>
          <p:cNvPr id="4" name="Slide Number Placeholder 3"/>
          <p:cNvSpPr>
            <a:spLocks noGrp="1"/>
          </p:cNvSpPr>
          <p:nvPr>
            <p:ph type="sldNum" sz="quarter" idx="10"/>
          </p:nvPr>
        </p:nvSpPr>
        <p:spPr/>
        <p:txBody>
          <a:bodyPr/>
          <a:lstStyle/>
          <a:p>
            <a:fld id="{28E0F8A6-61F6-4A89-815E-066EF8F7E34C}" type="slidenum">
              <a:rPr lang="en-US" smtClean="0"/>
              <a:pPr/>
              <a:t>8</a:t>
            </a:fld>
            <a:endParaRPr lang="en-US" dirty="0"/>
          </a:p>
        </p:txBody>
      </p:sp>
    </p:spTree>
    <p:extLst>
      <p:ext uri="{BB962C8B-B14F-4D97-AF65-F5344CB8AC3E}">
        <p14:creationId xmlns:p14="http://schemas.microsoft.com/office/powerpoint/2010/main" val="77708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No checklist for Operational Approval—Need</a:t>
            </a:r>
            <a:r>
              <a:rPr lang="en-US" baseline="0" dirty="0" smtClean="0"/>
              <a:t> to pay attention to construction approval letter.</a:t>
            </a:r>
          </a:p>
          <a:p>
            <a:endParaRPr lang="en-US" baseline="0" dirty="0" smtClean="0"/>
          </a:p>
          <a:p>
            <a:pPr defTabSz="966554" fontAlgn="auto">
              <a:spcBef>
                <a:spcPts val="0"/>
              </a:spcBef>
              <a:spcAft>
                <a:spcPts val="0"/>
              </a:spcAft>
              <a:defRPr/>
            </a:pPr>
            <a:r>
              <a:rPr lang="en-US" dirty="0" smtClean="0"/>
              <a:t>Rarely</a:t>
            </a:r>
            <a:r>
              <a:rPr lang="en-US" baseline="0" dirty="0" smtClean="0"/>
              <a:t> is a system wide final approval to operate granted, some small systems may receive it if they consist only of a source and distribution but most larger water systems go through changes routinely so many times operational approval is only granted for a portion of the water system.</a:t>
            </a:r>
          </a:p>
          <a:p>
            <a:pPr defTabSz="966554" fontAlgn="auto">
              <a:spcBef>
                <a:spcPts val="0"/>
              </a:spcBef>
              <a:spcAft>
                <a:spcPts val="0"/>
              </a:spcAft>
              <a:defRPr/>
            </a:pPr>
            <a:r>
              <a:rPr lang="en-US" u="sng" baseline="0" dirty="0" smtClean="0"/>
              <a:t>Phased construction with multiple interim approvals with one final after all has been completed</a:t>
            </a:r>
            <a:r>
              <a:rPr lang="en-US" baseline="0" dirty="0" smtClean="0"/>
              <a:t>:  For example you may be adding long extensions of water mains and want portions of them to be put in operation before the entire project is complete.  You can request interim approval for a portion of the project so that it can be used until the entire project has been completed.--</a:t>
            </a:r>
            <a:r>
              <a:rPr lang="en-US" dirty="0"/>
              <a:t>if approval expires we may be able to issue a new construction approval</a:t>
            </a:r>
          </a:p>
          <a:p>
            <a:endParaRPr lang="en-US" dirty="0"/>
          </a:p>
        </p:txBody>
      </p:sp>
      <p:sp>
        <p:nvSpPr>
          <p:cNvPr id="4" name="Slide Number Placeholder 3"/>
          <p:cNvSpPr>
            <a:spLocks noGrp="1"/>
          </p:cNvSpPr>
          <p:nvPr>
            <p:ph type="sldNum" sz="quarter" idx="10"/>
          </p:nvPr>
        </p:nvSpPr>
        <p:spPr/>
        <p:txBody>
          <a:bodyPr/>
          <a:lstStyle/>
          <a:p>
            <a:fld id="{497240DF-7560-4688-A1E0-FBF80B9C7B11}" type="slidenum">
              <a:rPr lang="en-US" smtClean="0"/>
              <a:pPr/>
              <a:t>9</a:t>
            </a:fld>
            <a:endParaRPr lang="en-US" dirty="0"/>
          </a:p>
        </p:txBody>
      </p:sp>
    </p:spTree>
    <p:extLst>
      <p:ext uri="{BB962C8B-B14F-4D97-AF65-F5344CB8AC3E}">
        <p14:creationId xmlns:p14="http://schemas.microsoft.com/office/powerpoint/2010/main" val="395304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941"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0343" indent="0" algn="r">
              <a:buNone/>
              <a:defRPr>
                <a:solidFill>
                  <a:schemeClr val="tx1"/>
                </a:solidFill>
              </a:defRPr>
            </a:lvl1pPr>
            <a:lvl2pPr marL="403433" indent="0" algn="ctr">
              <a:buNone/>
            </a:lvl2pPr>
            <a:lvl3pPr marL="806867" indent="0" algn="ctr">
              <a:buNone/>
            </a:lvl3pPr>
            <a:lvl4pPr marL="1210300" indent="0" algn="ctr">
              <a:buNone/>
            </a:lvl4pPr>
            <a:lvl5pPr marL="1613733" indent="0" algn="ctr">
              <a:buNone/>
            </a:lvl5pPr>
            <a:lvl6pPr marL="2017166" indent="0" algn="ctr">
              <a:buNone/>
            </a:lvl6pPr>
            <a:lvl7pPr marL="2420600" indent="0" algn="ctr">
              <a:buNone/>
            </a:lvl7pPr>
            <a:lvl8pPr marL="2824033" indent="0" algn="ctr">
              <a:buNone/>
            </a:lvl8pPr>
            <a:lvl9pPr marL="3227466"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D919D67-0F9D-4554-A9AC-09E84A94C1FB}" type="datetime1">
              <a:rPr lang="en-US" smtClean="0"/>
              <a:t>11/30/2018</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13236E56-D74C-477E-AD80-5B1A8B5FFFD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87CC8D-5B17-47E5-863F-6CB6048767F2}"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9CD7E-ED61-43FE-A619-50277602CC95}"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38F132-237E-4532-902D-6BB073E6380E}"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618A53-A77E-4C92-B6D1-4A649953CD48}"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048E5-6F55-4D7C-AE6B-8EFF29E9020B}"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22555F-07A9-4A12-B2A6-6158FA5DCA3B}"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941"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1941">
                <a:solidFill>
                  <a:schemeClr val="tx1"/>
                </a:solidFill>
              </a:defRPr>
            </a:lvl1pPr>
            <a:lvl2pPr>
              <a:buNone/>
              <a:defRPr sz="1588">
                <a:solidFill>
                  <a:schemeClr val="tx1">
                    <a:tint val="75000"/>
                  </a:schemeClr>
                </a:solidFill>
              </a:defRPr>
            </a:lvl2pPr>
            <a:lvl3pPr>
              <a:buNone/>
              <a:defRPr sz="1412">
                <a:solidFill>
                  <a:schemeClr val="tx1">
                    <a:tint val="75000"/>
                  </a:schemeClr>
                </a:solidFill>
              </a:defRPr>
            </a:lvl3pPr>
            <a:lvl4pPr>
              <a:buNone/>
              <a:defRPr sz="1235">
                <a:solidFill>
                  <a:schemeClr val="tx1">
                    <a:tint val="75000"/>
                  </a:schemeClr>
                </a:solidFill>
              </a:defRPr>
            </a:lvl4pPr>
            <a:lvl5pPr>
              <a:buNone/>
              <a:defRPr sz="1235">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87CB582-5BD5-4F45-9501-6156421E772E}"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937BF0-3F9C-4A8A-8DD5-79748B5ADB2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294"/>
            </a:lvl1pPr>
            <a:lvl2pPr>
              <a:defRPr sz="2118"/>
            </a:lvl2pPr>
            <a:lvl3pPr>
              <a:defRPr sz="1765"/>
            </a:lvl3pPr>
            <a:lvl4pPr>
              <a:defRPr sz="1588"/>
            </a:lvl4pPr>
            <a:lvl5pPr>
              <a:defRPr sz="1588"/>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294"/>
            </a:lvl1pPr>
            <a:lvl2pPr>
              <a:defRPr sz="2118"/>
            </a:lvl2pPr>
            <a:lvl3pPr>
              <a:defRPr sz="1765"/>
            </a:lvl3pPr>
            <a:lvl4pPr>
              <a:defRPr sz="1588"/>
            </a:lvl4pPr>
            <a:lvl5pPr>
              <a:defRPr sz="1588"/>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33AC44F-939E-44DD-8A7F-4C5AB79B72EF}"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48BC9-AA0F-45D8-A49D-893E4C5501FB}"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118" b="1" cap="none" baseline="0">
                <a:solidFill>
                  <a:schemeClr val="tx2"/>
                </a:solidFill>
                <a:effectLst/>
              </a:defRPr>
            </a:lvl1pPr>
            <a:lvl2pPr>
              <a:buNone/>
              <a:defRPr sz="1765" b="1"/>
            </a:lvl2pPr>
            <a:lvl3pPr>
              <a:buNone/>
              <a:defRPr sz="1588" b="1"/>
            </a:lvl3pPr>
            <a:lvl4pPr>
              <a:buNone/>
              <a:defRPr sz="1412" b="1"/>
            </a:lvl4pPr>
            <a:lvl5pPr>
              <a:buNone/>
              <a:defRPr sz="1412"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118" b="1" cap="none" baseline="0">
                <a:solidFill>
                  <a:schemeClr val="tx2"/>
                </a:solidFill>
                <a:effectLst/>
              </a:defRPr>
            </a:lvl1pPr>
            <a:lvl2pPr>
              <a:buNone/>
              <a:defRPr sz="1765" b="1"/>
            </a:lvl2pPr>
            <a:lvl3pPr>
              <a:buNone/>
              <a:defRPr sz="1588" b="1"/>
            </a:lvl3pPr>
            <a:lvl4pPr>
              <a:buNone/>
              <a:defRPr sz="1412" b="1"/>
            </a:lvl4pPr>
            <a:lvl5pPr>
              <a:buNone/>
              <a:defRPr sz="1412"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1941"/>
            </a:lvl1pPr>
            <a:lvl2pPr>
              <a:defRPr sz="1765"/>
            </a:lvl2pPr>
            <a:lvl3pPr>
              <a:defRPr sz="1588"/>
            </a:lvl3pPr>
            <a:lvl4pPr>
              <a:defRPr sz="1412"/>
            </a:lvl4pPr>
            <a:lvl5pPr>
              <a:defRPr sz="1412"/>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1941"/>
            </a:lvl1pPr>
            <a:lvl2pPr>
              <a:defRPr sz="1765"/>
            </a:lvl2pPr>
            <a:lvl3pPr>
              <a:defRPr sz="1588"/>
            </a:lvl3pPr>
            <a:lvl4pPr>
              <a:defRPr sz="1412"/>
            </a:lvl4pPr>
            <a:lvl5pPr>
              <a:defRPr sz="1412"/>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C1B70D3-CEEA-4D7B-B314-55714D2C3428}" type="datetime1">
              <a:rPr lang="en-US" smtClean="0"/>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3CBDE0-1EB7-4DEC-9C21-5F0AB693F8A6}"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412"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0868DB-5381-4D35-A7A8-4AAAB3EAD69C}" type="datetime1">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70B108-68BE-4A18-BC3C-F3EB8219AD90}"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86181-D5B6-4D55-9C1E-07BDA6217601}" type="datetime1">
              <a:rPr lang="en-US" smtClean="0"/>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8578BE-6259-411C-B8BE-B3552B8B5C5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294"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235"/>
            </a:lvl1pPr>
            <a:lvl2pPr indent="0" algn="l">
              <a:buNone/>
              <a:defRPr sz="1059"/>
            </a:lvl2pPr>
            <a:lvl3pPr indent="0" algn="l">
              <a:buNone/>
              <a:defRPr sz="882"/>
            </a:lvl3pPr>
            <a:lvl4pPr indent="0" algn="l">
              <a:buNone/>
              <a:defRPr sz="794"/>
            </a:lvl4pPr>
            <a:lvl5pPr indent="0" algn="l">
              <a:buNone/>
              <a:defRPr sz="794"/>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471"/>
            </a:lvl1pPr>
            <a:lvl2pPr>
              <a:defRPr sz="2294"/>
            </a:lvl2pPr>
            <a:lvl3pPr>
              <a:defRPr sz="2118"/>
            </a:lvl3pPr>
            <a:lvl4pPr>
              <a:defRPr sz="1765"/>
            </a:lvl4pPr>
            <a:lvl5pPr>
              <a:defRPr sz="1588"/>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5FEED8-CD1F-439C-A2FD-51C3AD6CF22A}"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9F5F30-3A23-4C1A-AB9C-799C9874EB43}" type="slidenum">
              <a:rPr lang="en-US" smtClean="0"/>
              <a:pPr/>
              <a:t>‹#›</a:t>
            </a:fld>
            <a:endParaRPr lang="en-US" dirty="0"/>
          </a:p>
        </p:txBody>
      </p:sp>
    </p:spTree>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4326"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4326" dirty="0"/>
          </a:p>
        </p:txBody>
      </p:sp>
      <p:sp>
        <p:nvSpPr>
          <p:cNvPr id="2" name="Title 1"/>
          <p:cNvSpPr>
            <a:spLocks noGrp="1"/>
          </p:cNvSpPr>
          <p:nvPr>
            <p:ph type="title"/>
          </p:nvPr>
        </p:nvSpPr>
        <p:spPr>
          <a:xfrm>
            <a:off x="609601" y="1176997"/>
            <a:ext cx="2212848" cy="1582621"/>
          </a:xfrm>
        </p:spPr>
        <p:txBody>
          <a:bodyPr vert="horz" lIns="45720" tIns="45720" rIns="45720" bIns="45720" anchor="b"/>
          <a:lstStyle>
            <a:lvl1pPr algn="l">
              <a:buNone/>
              <a:defRPr sz="1765"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21"/>
              </a:spcBef>
              <a:buFontTx/>
              <a:buNone/>
              <a:defRPr sz="1147"/>
            </a:lvl1pPr>
            <a:lvl2pPr>
              <a:defRPr sz="1059"/>
            </a:lvl2pPr>
            <a:lvl3pPr>
              <a:defRPr sz="882"/>
            </a:lvl3pPr>
            <a:lvl4pPr>
              <a:defRPr sz="794"/>
            </a:lvl4pPr>
            <a:lvl5pPr>
              <a:defRPr sz="794"/>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ADD9DF-6F15-437A-ABED-98745EEB615B}"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7A0B286C-2E3C-4D85-BE9B-CEEB10AF398D}"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2824"/>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11" name="Freeform 10"/>
          <p:cNvSpPr>
            <a:spLocks/>
          </p:cNvSpPr>
          <p:nvPr/>
        </p:nvSpPr>
        <p:spPr bwMode="auto">
          <a:xfrm flipV="1">
            <a:off x="4381500"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Tree>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059">
                <a:solidFill>
                  <a:schemeClr val="tx2">
                    <a:shade val="90000"/>
                  </a:schemeClr>
                </a:solidFill>
              </a:defRPr>
            </a:lvl1pPr>
          </a:lstStyle>
          <a:p>
            <a:fld id="{AA26063E-4362-4892-B805-D888CCF868E6}" type="datetime1">
              <a:rPr lang="en-US" smtClean="0"/>
              <a:t>11/30/2018</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059">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059">
                <a:solidFill>
                  <a:schemeClr val="tx2">
                    <a:shade val="90000"/>
                  </a:schemeClr>
                </a:solidFill>
              </a:defRPr>
            </a:lvl1pPr>
          </a:lstStyle>
          <a:p>
            <a:fld id="{3286C253-0D21-41EB-82DF-0CC6C6D75AE7}" type="slidenum">
              <a:rPr lang="en-US" smtClean="0"/>
              <a:pPr/>
              <a:t>‹#›</a:t>
            </a:fld>
            <a:endParaRPr lang="en-US" dirty="0"/>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4326"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4326" dirty="0"/>
            </a:p>
          </p:txBody>
        </p:sp>
      </p:gr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hf hdr="0" ftr="0"/>
  <p:txStyles>
    <p:titleStyle>
      <a:lvl1pPr algn="l" rtl="0" eaLnBrk="1" latinLnBrk="0" hangingPunct="1">
        <a:spcBef>
          <a:spcPct val="0"/>
        </a:spcBef>
        <a:buNone/>
        <a:defRPr kumimoji="0" sz="4412" b="0" kern="1200">
          <a:ln>
            <a:noFill/>
          </a:ln>
          <a:solidFill>
            <a:schemeClr val="tx2"/>
          </a:solidFill>
          <a:effectLst/>
          <a:latin typeface="+mj-lt"/>
          <a:ea typeface="+mj-ea"/>
          <a:cs typeface="+mj-cs"/>
        </a:defRPr>
      </a:lvl1pPr>
    </p:titleStyle>
    <p:bodyStyle>
      <a:lvl1pPr marL="242060" indent="-242060" algn="l" rtl="0" eaLnBrk="1" latinLnBrk="0" hangingPunct="1">
        <a:spcBef>
          <a:spcPct val="20000"/>
        </a:spcBef>
        <a:buClr>
          <a:schemeClr val="accent3"/>
        </a:buClr>
        <a:buSzPct val="95000"/>
        <a:buFont typeface="Wingdings 2"/>
        <a:buChar char=""/>
        <a:defRPr kumimoji="0" sz="2294" kern="1200">
          <a:solidFill>
            <a:schemeClr val="tx1"/>
          </a:solidFill>
          <a:latin typeface="+mn-lt"/>
          <a:ea typeface="+mn-ea"/>
          <a:cs typeface="+mn-cs"/>
        </a:defRPr>
      </a:lvl1pPr>
      <a:lvl2pPr marL="564807" indent="-217854" algn="l" rtl="0" eaLnBrk="1" latinLnBrk="0" hangingPunct="1">
        <a:spcBef>
          <a:spcPct val="20000"/>
        </a:spcBef>
        <a:buClr>
          <a:schemeClr val="accent1"/>
        </a:buClr>
        <a:buSzPct val="85000"/>
        <a:buFont typeface="Wingdings 2"/>
        <a:buChar char=""/>
        <a:defRPr kumimoji="0" sz="2118" kern="1200">
          <a:solidFill>
            <a:schemeClr val="tx1"/>
          </a:solidFill>
          <a:latin typeface="+mn-lt"/>
          <a:ea typeface="+mn-ea"/>
          <a:cs typeface="+mn-cs"/>
        </a:defRPr>
      </a:lvl2pPr>
      <a:lvl3pPr marL="806867" indent="-217854" algn="l" rtl="0" eaLnBrk="1" latinLnBrk="0" hangingPunct="1">
        <a:spcBef>
          <a:spcPct val="20000"/>
        </a:spcBef>
        <a:buClr>
          <a:schemeClr val="accent2"/>
        </a:buClr>
        <a:buSzPct val="70000"/>
        <a:buFont typeface="Wingdings 2"/>
        <a:buChar char=""/>
        <a:defRPr kumimoji="0" sz="1853" kern="1200">
          <a:solidFill>
            <a:schemeClr val="tx1"/>
          </a:solidFill>
          <a:latin typeface="+mn-lt"/>
          <a:ea typeface="+mn-ea"/>
          <a:cs typeface="+mn-cs"/>
        </a:defRPr>
      </a:lvl3pPr>
      <a:lvl4pPr marL="1048927" indent="-185579" algn="l" rtl="0" eaLnBrk="1" latinLnBrk="0" hangingPunct="1">
        <a:spcBef>
          <a:spcPct val="20000"/>
        </a:spcBef>
        <a:buClr>
          <a:schemeClr val="accent3"/>
        </a:buClr>
        <a:buSzPct val="65000"/>
        <a:buFont typeface="Wingdings 2"/>
        <a:buChar char=""/>
        <a:defRPr kumimoji="0" sz="1765" kern="1200">
          <a:solidFill>
            <a:schemeClr val="tx1"/>
          </a:solidFill>
          <a:latin typeface="+mn-lt"/>
          <a:ea typeface="+mn-ea"/>
          <a:cs typeface="+mn-cs"/>
        </a:defRPr>
      </a:lvl4pPr>
      <a:lvl5pPr marL="1290986" indent="-185579" algn="l" rtl="0" eaLnBrk="1" latinLnBrk="0" hangingPunct="1">
        <a:spcBef>
          <a:spcPct val="20000"/>
        </a:spcBef>
        <a:buClr>
          <a:schemeClr val="accent4"/>
        </a:buClr>
        <a:buSzPct val="65000"/>
        <a:buFont typeface="Wingdings 2"/>
        <a:buChar char=""/>
        <a:defRPr kumimoji="0" sz="1765" kern="1200">
          <a:solidFill>
            <a:schemeClr val="tx1"/>
          </a:solidFill>
          <a:latin typeface="+mn-lt"/>
          <a:ea typeface="+mn-ea"/>
          <a:cs typeface="+mn-cs"/>
        </a:defRPr>
      </a:lvl5pPr>
      <a:lvl6pPr marL="1533046" indent="-185579" algn="l" rtl="0" eaLnBrk="1" latinLnBrk="0" hangingPunct="1">
        <a:spcBef>
          <a:spcPct val="20000"/>
        </a:spcBef>
        <a:buClr>
          <a:schemeClr val="accent5"/>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6"/>
        </a:buClr>
        <a:buSzPct val="80000"/>
        <a:buFont typeface="Wingdings 2"/>
        <a:buChar char=""/>
        <a:defRPr kumimoji="0" sz="1412" kern="1200" baseline="0">
          <a:solidFill>
            <a:schemeClr val="tx1"/>
          </a:solidFill>
          <a:latin typeface="+mn-lt"/>
          <a:ea typeface="+mn-ea"/>
          <a:cs typeface="+mn-cs"/>
        </a:defRPr>
      </a:lvl7pPr>
      <a:lvl8pPr marL="1936480" indent="-161373" algn="l" rtl="0" eaLnBrk="1" latinLnBrk="0" hangingPunct="1">
        <a:spcBef>
          <a:spcPct val="20000"/>
        </a:spcBef>
        <a:buClr>
          <a:schemeClr val="tx2"/>
        </a:buClr>
        <a:buChar char="•"/>
        <a:defRPr kumimoji="0" sz="1412" kern="1200">
          <a:solidFill>
            <a:schemeClr val="tx1"/>
          </a:solidFill>
          <a:latin typeface="+mn-lt"/>
          <a:ea typeface="+mn-ea"/>
          <a:cs typeface="+mn-cs"/>
        </a:defRPr>
      </a:lvl8pPr>
      <a:lvl9pPr marL="2178540" indent="-161373" algn="l" rtl="0" eaLnBrk="1" latinLnBrk="0" hangingPunct="1">
        <a:spcBef>
          <a:spcPct val="20000"/>
        </a:spcBef>
        <a:buClr>
          <a:schemeClr val="tx2"/>
        </a:buClr>
        <a:buFontTx/>
        <a:buChar char="•"/>
        <a:defRPr kumimoji="0" sz="1235"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03433" algn="l" rtl="0" eaLnBrk="1" latinLnBrk="0" hangingPunct="1">
        <a:defRPr kumimoji="0" kern="1200">
          <a:solidFill>
            <a:schemeClr val="tx1"/>
          </a:solidFill>
          <a:latin typeface="+mn-lt"/>
          <a:ea typeface="+mn-ea"/>
          <a:cs typeface="+mn-cs"/>
        </a:defRPr>
      </a:lvl2pPr>
      <a:lvl3pPr marL="806867" algn="l" rtl="0" eaLnBrk="1" latinLnBrk="0" hangingPunct="1">
        <a:defRPr kumimoji="0" kern="1200">
          <a:solidFill>
            <a:schemeClr val="tx1"/>
          </a:solidFill>
          <a:latin typeface="+mn-lt"/>
          <a:ea typeface="+mn-ea"/>
          <a:cs typeface="+mn-cs"/>
        </a:defRPr>
      </a:lvl3pPr>
      <a:lvl4pPr marL="1210300" algn="l" rtl="0" eaLnBrk="1" latinLnBrk="0" hangingPunct="1">
        <a:defRPr kumimoji="0" kern="1200">
          <a:solidFill>
            <a:schemeClr val="tx1"/>
          </a:solidFill>
          <a:latin typeface="+mn-lt"/>
          <a:ea typeface="+mn-ea"/>
          <a:cs typeface="+mn-cs"/>
        </a:defRPr>
      </a:lvl4pPr>
      <a:lvl5pPr marL="1613733" algn="l" rtl="0" eaLnBrk="1" latinLnBrk="0" hangingPunct="1">
        <a:defRPr kumimoji="0" kern="1200">
          <a:solidFill>
            <a:schemeClr val="tx1"/>
          </a:solidFill>
          <a:latin typeface="+mn-lt"/>
          <a:ea typeface="+mn-ea"/>
          <a:cs typeface="+mn-cs"/>
        </a:defRPr>
      </a:lvl5pPr>
      <a:lvl6pPr marL="2017166" algn="l" rtl="0" eaLnBrk="1" latinLnBrk="0" hangingPunct="1">
        <a:defRPr kumimoji="0" kern="1200">
          <a:solidFill>
            <a:schemeClr val="tx1"/>
          </a:solidFill>
          <a:latin typeface="+mn-lt"/>
          <a:ea typeface="+mn-ea"/>
          <a:cs typeface="+mn-cs"/>
        </a:defRPr>
      </a:lvl6pPr>
      <a:lvl7pPr marL="2420600" algn="l" rtl="0" eaLnBrk="1" latinLnBrk="0" hangingPunct="1">
        <a:defRPr kumimoji="0" kern="1200">
          <a:solidFill>
            <a:schemeClr val="tx1"/>
          </a:solidFill>
          <a:latin typeface="+mn-lt"/>
          <a:ea typeface="+mn-ea"/>
          <a:cs typeface="+mn-cs"/>
        </a:defRPr>
      </a:lvl7pPr>
      <a:lvl8pPr marL="2824033" algn="l" rtl="0" eaLnBrk="1" latinLnBrk="0" hangingPunct="1">
        <a:defRPr kumimoji="0" kern="1200">
          <a:solidFill>
            <a:schemeClr val="tx1"/>
          </a:solidFill>
          <a:latin typeface="+mn-lt"/>
          <a:ea typeface="+mn-ea"/>
          <a:cs typeface="+mn-cs"/>
        </a:defRPr>
      </a:lvl8pPr>
      <a:lvl9pPr marL="322746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Grp="1" noChangeArrowheads="1"/>
          </p:cNvSpPr>
          <p:nvPr>
            <p:ph type="ctrTitle"/>
          </p:nvPr>
        </p:nvSpPr>
        <p:spPr>
          <a:xfrm>
            <a:off x="1075765" y="1277471"/>
            <a:ext cx="7059706" cy="1680882"/>
          </a:xfrm>
        </p:spPr>
        <p:txBody>
          <a:bodyPr/>
          <a:lstStyle/>
          <a:p>
            <a:pPr algn="ctr"/>
            <a:r>
              <a:rPr lang="en-US" sz="4236" dirty="0">
                <a:solidFill>
                  <a:srgbClr val="FFCC00"/>
                </a:solidFill>
              </a:rPr>
              <a:t>Engineering Plan </a:t>
            </a:r>
            <a:br>
              <a:rPr lang="en-US" sz="4236" dirty="0">
                <a:solidFill>
                  <a:srgbClr val="FFCC00"/>
                </a:solidFill>
              </a:rPr>
            </a:br>
            <a:r>
              <a:rPr lang="en-US" sz="4236" dirty="0">
                <a:solidFill>
                  <a:srgbClr val="FFCC00"/>
                </a:solidFill>
              </a:rPr>
              <a:t>Review Process</a:t>
            </a:r>
          </a:p>
        </p:txBody>
      </p:sp>
      <p:sp>
        <p:nvSpPr>
          <p:cNvPr id="66563" name="Rectangle 3"/>
          <p:cNvSpPr>
            <a:spLocks noGrp="1" noChangeArrowheads="1"/>
          </p:cNvSpPr>
          <p:nvPr>
            <p:ph type="subTitle" idx="1"/>
          </p:nvPr>
        </p:nvSpPr>
        <p:spPr>
          <a:xfrm>
            <a:off x="2151529" y="3025588"/>
            <a:ext cx="4975412" cy="1075765"/>
          </a:xfrm>
        </p:spPr>
        <p:txBody>
          <a:bodyPr>
            <a:normAutofit fontScale="92500" lnSpcReduction="20000"/>
          </a:bodyPr>
          <a:lstStyle/>
          <a:p>
            <a:pPr algn="ctr">
              <a:lnSpc>
                <a:spcPct val="90000"/>
              </a:lnSpc>
            </a:pPr>
            <a:r>
              <a:rPr lang="en-US" b="1" dirty="0"/>
              <a:t>How to </a:t>
            </a:r>
            <a:r>
              <a:rPr lang="en-US" b="1" dirty="0" smtClean="0"/>
              <a:t>Obtain </a:t>
            </a:r>
            <a:r>
              <a:rPr lang="en-US" b="1" dirty="0"/>
              <a:t>Approval for New Construction or for Changes to an Existing Public Water </a:t>
            </a:r>
            <a:r>
              <a:rPr lang="en-US" b="1" dirty="0" smtClean="0"/>
              <a:t>System or Wastewater System</a:t>
            </a:r>
            <a:endParaRPr lang="en-US" b="1" dirty="0"/>
          </a:p>
        </p:txBody>
      </p:sp>
      <p:sp>
        <p:nvSpPr>
          <p:cNvPr id="66565" name="Text Box 5"/>
          <p:cNvSpPr txBox="1">
            <a:spLocks noChangeArrowheads="1"/>
          </p:cNvSpPr>
          <p:nvPr/>
        </p:nvSpPr>
        <p:spPr bwMode="auto">
          <a:xfrm>
            <a:off x="2420470" y="4908177"/>
            <a:ext cx="5275730" cy="825419"/>
          </a:xfrm>
          <a:prstGeom prst="rect">
            <a:avLst/>
          </a:prstGeom>
          <a:noFill/>
          <a:ln w="9525">
            <a:noFill/>
            <a:miter lim="800000"/>
            <a:headEnd/>
            <a:tailEnd/>
          </a:ln>
          <a:effectLst/>
        </p:spPr>
        <p:txBody>
          <a:bodyPr wrap="square">
            <a:spAutoFit/>
          </a:bodyPr>
          <a:lstStyle/>
          <a:p>
            <a:pPr>
              <a:spcBef>
                <a:spcPts val="0"/>
              </a:spcBef>
            </a:pPr>
            <a:r>
              <a:rPr lang="en-US" sz="1588" b="1" dirty="0">
                <a:latin typeface="Tahoma" pitchFamily="34" charset="0"/>
              </a:rPr>
              <a:t>Alaska Department of Environmental Conservation </a:t>
            </a:r>
          </a:p>
          <a:p>
            <a:pPr>
              <a:spcBef>
                <a:spcPts val="0"/>
              </a:spcBef>
            </a:pPr>
            <a:r>
              <a:rPr lang="en-US" sz="1588" b="1" dirty="0">
                <a:latin typeface="Tahoma" pitchFamily="34" charset="0"/>
              </a:rPr>
              <a:t>Drinking Water </a:t>
            </a:r>
            <a:r>
              <a:rPr lang="en-US" sz="1588" b="1" dirty="0" smtClean="0">
                <a:latin typeface="Tahoma" pitchFamily="34" charset="0"/>
              </a:rPr>
              <a:t>Program &amp; Wastewater Program</a:t>
            </a:r>
            <a:endParaRPr lang="en-US" sz="1588" b="1" dirty="0">
              <a:latin typeface="Tahoma" pitchFamily="34" charset="0"/>
            </a:endParaRPr>
          </a:p>
        </p:txBody>
      </p:sp>
      <p:sp>
        <p:nvSpPr>
          <p:cNvPr id="66569" name="Text Box 9"/>
          <p:cNvSpPr txBox="1">
            <a:spLocks noChangeArrowheads="1"/>
          </p:cNvSpPr>
          <p:nvPr/>
        </p:nvSpPr>
        <p:spPr bwMode="auto">
          <a:xfrm>
            <a:off x="2218766" y="6021394"/>
            <a:ext cx="6430799" cy="309637"/>
          </a:xfrm>
          <a:prstGeom prst="rect">
            <a:avLst/>
          </a:prstGeom>
          <a:noFill/>
          <a:ln w="9525">
            <a:noFill/>
            <a:miter lim="800000"/>
            <a:headEnd/>
            <a:tailEnd/>
          </a:ln>
          <a:effectLst/>
        </p:spPr>
        <p:txBody>
          <a:bodyPr wrap="none">
            <a:spAutoFit/>
          </a:bodyPr>
          <a:lstStyle/>
          <a:p>
            <a:r>
              <a:rPr lang="en-US" sz="1412" dirty="0"/>
              <a:t>Prepared by Johnny Mendez, P.E</a:t>
            </a:r>
            <a:r>
              <a:rPr lang="en-US" sz="1412" dirty="0" smtClean="0"/>
              <a:t>., Tonya Bear, P.E. &amp; </a:t>
            </a:r>
            <a:r>
              <a:rPr lang="en-US" sz="1412" dirty="0"/>
              <a:t>Shawna Laderach, P.E.</a:t>
            </a:r>
          </a:p>
        </p:txBody>
      </p:sp>
      <p:pic>
        <p:nvPicPr>
          <p:cNvPr id="10" name="Picture 9" descr="DEC Logo 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6824" y="4706470"/>
            <a:ext cx="1613647" cy="1546412"/>
          </a:xfrm>
          <a:prstGeom prst="rect">
            <a:avLst/>
          </a:prstGeom>
          <a:noFill/>
          <a:ln w="9525">
            <a:noFill/>
            <a:miter lim="800000"/>
            <a:headEnd/>
            <a:tailEnd/>
          </a:ln>
        </p:spPr>
      </p:pic>
    </p:spTree>
    <p:custDataLst>
      <p:tags r:id="rId1"/>
    </p:custDataLst>
  </p:cSld>
  <p:clrMapOvr>
    <a:masterClrMapping/>
  </p:clrMapOvr>
  <p:transition spd="med" advClick="0" advTm="33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537883" y="403412"/>
            <a:ext cx="8068235" cy="6051176"/>
          </a:xfrm>
          <a:prstGeom prst="rect">
            <a:avLst/>
          </a:prstGeom>
          <a:solidFill>
            <a:schemeClr val="accent3">
              <a:lumMod val="20000"/>
              <a:lumOff val="80000"/>
            </a:schemeClr>
          </a:solidFill>
          <a:ln w="9525">
            <a:solidFill>
              <a:srgbClr val="00B050"/>
            </a:solidFill>
            <a:miter lim="800000"/>
            <a:headEnd/>
            <a:tailEnd/>
          </a:ln>
          <a:effectLst/>
        </p:spPr>
        <p:txBody>
          <a:bodyPr wrap="none" anchor="ctr"/>
          <a:lstStyle/>
          <a:p>
            <a:endParaRPr lang="en-US" sz="3882" dirty="0"/>
          </a:p>
        </p:txBody>
      </p:sp>
      <p:sp>
        <p:nvSpPr>
          <p:cNvPr id="86019" name="Rectangle 3"/>
          <p:cNvSpPr>
            <a:spLocks noChangeArrowheads="1"/>
          </p:cNvSpPr>
          <p:nvPr/>
        </p:nvSpPr>
        <p:spPr bwMode="auto">
          <a:xfrm>
            <a:off x="874059" y="874059"/>
            <a:ext cx="2017059" cy="403412"/>
          </a:xfrm>
          <a:prstGeom prst="rect">
            <a:avLst/>
          </a:prstGeom>
          <a:solidFill>
            <a:srgbClr val="FFFF99"/>
          </a:solidFill>
          <a:ln w="9525">
            <a:solidFill>
              <a:schemeClr val="tx1"/>
            </a:solidFill>
            <a:miter lim="800000"/>
            <a:headEnd/>
            <a:tailEnd/>
          </a:ln>
          <a:effectLst/>
        </p:spPr>
        <p:txBody>
          <a:bodyPr wrap="none" anchor="ctr"/>
          <a:lstStyle/>
          <a:p>
            <a:pPr algn="ctr"/>
            <a:r>
              <a:rPr lang="en-US" sz="1235" dirty="0">
                <a:latin typeface="Tahoma" pitchFamily="34" charset="0"/>
              </a:rPr>
              <a:t>New C, NTNC, or TNC PWS</a:t>
            </a:r>
          </a:p>
        </p:txBody>
      </p:sp>
      <p:sp>
        <p:nvSpPr>
          <p:cNvPr id="86020" name="Rectangle 4"/>
          <p:cNvSpPr>
            <a:spLocks noChangeArrowheads="1"/>
          </p:cNvSpPr>
          <p:nvPr/>
        </p:nvSpPr>
        <p:spPr bwMode="auto">
          <a:xfrm>
            <a:off x="3160059" y="874059"/>
            <a:ext cx="2353236" cy="874059"/>
          </a:xfrm>
          <a:prstGeom prst="rect">
            <a:avLst/>
          </a:prstGeom>
          <a:solidFill>
            <a:srgbClr val="FFFF99"/>
          </a:solidFill>
          <a:ln w="9525">
            <a:solidFill>
              <a:schemeClr val="tx1"/>
            </a:solidFill>
            <a:miter lim="800000"/>
            <a:headEnd/>
            <a:tailEnd/>
          </a:ln>
          <a:effectLst/>
        </p:spPr>
        <p:txBody>
          <a:bodyPr anchor="ctr"/>
          <a:lstStyle/>
          <a:p>
            <a:pPr algn="ctr"/>
            <a:r>
              <a:rPr lang="en-US" sz="1235" dirty="0" smtClean="0">
                <a:latin typeface="Tahoma" pitchFamily="34" charset="0"/>
              </a:rPr>
              <a:t>Private Water System that </a:t>
            </a:r>
            <a:r>
              <a:rPr lang="en-US" sz="1235" dirty="0">
                <a:latin typeface="Tahoma" pitchFamily="34" charset="0"/>
              </a:rPr>
              <a:t>increases population served or dates of operation &amp; becomes C, NTNC, or TNC  PWS</a:t>
            </a:r>
          </a:p>
        </p:txBody>
      </p:sp>
      <p:sp>
        <p:nvSpPr>
          <p:cNvPr id="86021" name="Rectangle 5"/>
          <p:cNvSpPr>
            <a:spLocks noChangeArrowheads="1"/>
          </p:cNvSpPr>
          <p:nvPr/>
        </p:nvSpPr>
        <p:spPr bwMode="auto">
          <a:xfrm>
            <a:off x="6320118" y="941294"/>
            <a:ext cx="1613647" cy="605118"/>
          </a:xfrm>
          <a:prstGeom prst="rect">
            <a:avLst/>
          </a:prstGeom>
          <a:solidFill>
            <a:srgbClr val="FFFF99"/>
          </a:solidFill>
          <a:ln w="9525">
            <a:solidFill>
              <a:schemeClr val="tx1"/>
            </a:solidFill>
            <a:miter lim="800000"/>
            <a:headEnd/>
            <a:tailEnd/>
          </a:ln>
          <a:effectLst/>
        </p:spPr>
        <p:txBody>
          <a:bodyPr anchor="ctr"/>
          <a:lstStyle/>
          <a:p>
            <a:pPr algn="ctr"/>
            <a:r>
              <a:rPr lang="en-US" sz="1235" dirty="0">
                <a:latin typeface="Tahoma" pitchFamily="34" charset="0"/>
              </a:rPr>
              <a:t>Separation Distance to Source or Water main not Met?</a:t>
            </a:r>
            <a:endParaRPr lang="en-US" sz="1235" dirty="0">
              <a:solidFill>
                <a:schemeClr val="bg1"/>
              </a:solidFill>
              <a:latin typeface="Tahoma" pitchFamily="34" charset="0"/>
            </a:endParaRPr>
          </a:p>
        </p:txBody>
      </p:sp>
      <p:sp>
        <p:nvSpPr>
          <p:cNvPr id="86022" name="Rectangle 6"/>
          <p:cNvSpPr>
            <a:spLocks noChangeArrowheads="1"/>
          </p:cNvSpPr>
          <p:nvPr/>
        </p:nvSpPr>
        <p:spPr bwMode="auto">
          <a:xfrm>
            <a:off x="874059" y="1344706"/>
            <a:ext cx="1680882" cy="403412"/>
          </a:xfrm>
          <a:prstGeom prst="rect">
            <a:avLst/>
          </a:prstGeom>
          <a:solidFill>
            <a:srgbClr val="FFFF99"/>
          </a:solidFill>
          <a:ln w="9525">
            <a:solidFill>
              <a:schemeClr val="tx1"/>
            </a:solidFill>
            <a:miter lim="800000"/>
            <a:headEnd/>
            <a:tailEnd/>
          </a:ln>
          <a:effectLst/>
        </p:spPr>
        <p:txBody>
          <a:bodyPr wrap="none" anchor="ctr"/>
          <a:lstStyle/>
          <a:p>
            <a:pPr algn="ctr"/>
            <a:r>
              <a:rPr lang="en-US" sz="1235" dirty="0">
                <a:latin typeface="Tahoma" pitchFamily="34" charset="0"/>
              </a:rPr>
              <a:t>Modifications to a </a:t>
            </a:r>
          </a:p>
          <a:p>
            <a:pPr algn="ctr"/>
            <a:r>
              <a:rPr lang="en-US" sz="1235" dirty="0">
                <a:latin typeface="Tahoma" pitchFamily="34" charset="0"/>
              </a:rPr>
              <a:t>C, NTNC, or TNC PWS</a:t>
            </a:r>
          </a:p>
        </p:txBody>
      </p:sp>
      <p:sp>
        <p:nvSpPr>
          <p:cNvPr id="86023" name="AutoShape 7"/>
          <p:cNvSpPr>
            <a:spLocks noChangeArrowheads="1"/>
          </p:cNvSpPr>
          <p:nvPr/>
        </p:nvSpPr>
        <p:spPr bwMode="auto">
          <a:xfrm>
            <a:off x="1344706" y="2084294"/>
            <a:ext cx="2084294" cy="470647"/>
          </a:xfrm>
          <a:prstGeom prst="flowChartTerminator">
            <a:avLst/>
          </a:prstGeom>
          <a:solidFill>
            <a:srgbClr val="FFC081"/>
          </a:solidFill>
          <a:ln w="9525">
            <a:solidFill>
              <a:schemeClr val="tx1"/>
            </a:solidFill>
            <a:miter lim="800000"/>
            <a:headEnd/>
            <a:tailEnd/>
          </a:ln>
          <a:effectLst/>
        </p:spPr>
        <p:txBody>
          <a:bodyPr anchor="ctr"/>
          <a:lstStyle/>
          <a:p>
            <a:pPr algn="ctr"/>
            <a:r>
              <a:rPr lang="en-US" sz="1235" dirty="0">
                <a:solidFill>
                  <a:srgbClr val="000000"/>
                </a:solidFill>
                <a:latin typeface="Tahoma" pitchFamily="34" charset="0"/>
              </a:rPr>
              <a:t>Engineering Plan Review</a:t>
            </a:r>
          </a:p>
          <a:p>
            <a:pPr algn="ctr"/>
            <a:r>
              <a:rPr lang="en-US" sz="1235" dirty="0">
                <a:solidFill>
                  <a:srgbClr val="000000"/>
                </a:solidFill>
                <a:latin typeface="Tahoma" pitchFamily="34" charset="0"/>
              </a:rPr>
              <a:t>Required</a:t>
            </a:r>
          </a:p>
        </p:txBody>
      </p:sp>
      <p:sp>
        <p:nvSpPr>
          <p:cNvPr id="86024" name="AutoShape 8"/>
          <p:cNvSpPr>
            <a:spLocks noChangeArrowheads="1"/>
          </p:cNvSpPr>
          <p:nvPr/>
        </p:nvSpPr>
        <p:spPr bwMode="auto">
          <a:xfrm>
            <a:off x="6185647" y="1949824"/>
            <a:ext cx="1882588" cy="470647"/>
          </a:xfrm>
          <a:prstGeom prst="flowChartTerminator">
            <a:avLst/>
          </a:prstGeom>
          <a:solidFill>
            <a:srgbClr val="FFC081"/>
          </a:solidFill>
          <a:ln w="9525">
            <a:solidFill>
              <a:schemeClr val="tx1"/>
            </a:solidFill>
            <a:miter lim="800000"/>
            <a:headEnd/>
            <a:tailEnd/>
          </a:ln>
          <a:effectLst/>
        </p:spPr>
        <p:txBody>
          <a:bodyPr anchor="ctr"/>
          <a:lstStyle/>
          <a:p>
            <a:pPr algn="ctr"/>
            <a:r>
              <a:rPr lang="en-US" sz="1235" dirty="0">
                <a:solidFill>
                  <a:srgbClr val="000000"/>
                </a:solidFill>
                <a:latin typeface="Tahoma" pitchFamily="34" charset="0"/>
              </a:rPr>
              <a:t>Separation Distance </a:t>
            </a:r>
          </a:p>
          <a:p>
            <a:pPr algn="ctr"/>
            <a:r>
              <a:rPr lang="en-US" sz="1235" dirty="0">
                <a:solidFill>
                  <a:srgbClr val="000000"/>
                </a:solidFill>
                <a:latin typeface="Tahoma" pitchFamily="34" charset="0"/>
              </a:rPr>
              <a:t>Waiver Required</a:t>
            </a:r>
          </a:p>
        </p:txBody>
      </p:sp>
      <p:sp>
        <p:nvSpPr>
          <p:cNvPr id="86029" name="AutoShape 13"/>
          <p:cNvSpPr>
            <a:spLocks noChangeArrowheads="1"/>
          </p:cNvSpPr>
          <p:nvPr/>
        </p:nvSpPr>
        <p:spPr bwMode="auto">
          <a:xfrm>
            <a:off x="1075765" y="2891118"/>
            <a:ext cx="2622176" cy="470647"/>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Submit Engineering Plans to DEC </a:t>
            </a:r>
          </a:p>
          <a:p>
            <a:pPr algn="ctr"/>
            <a:r>
              <a:rPr lang="en-US" sz="1235" dirty="0">
                <a:solidFill>
                  <a:srgbClr val="FFFF00"/>
                </a:solidFill>
                <a:latin typeface="Tahoma" pitchFamily="34" charset="0"/>
              </a:rPr>
              <a:t>(Use Appropriate Checklists)</a:t>
            </a:r>
          </a:p>
        </p:txBody>
      </p:sp>
      <p:sp>
        <p:nvSpPr>
          <p:cNvPr id="86032" name="AutoShape 16"/>
          <p:cNvSpPr>
            <a:spLocks noChangeArrowheads="1"/>
          </p:cNvSpPr>
          <p:nvPr/>
        </p:nvSpPr>
        <p:spPr bwMode="auto">
          <a:xfrm>
            <a:off x="5849471" y="2689412"/>
            <a:ext cx="2622176" cy="470647"/>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Submit Separation Distance Waiver Request to DEC</a:t>
            </a:r>
          </a:p>
        </p:txBody>
      </p:sp>
      <p:sp>
        <p:nvSpPr>
          <p:cNvPr id="86035" name="AutoShape 19"/>
          <p:cNvSpPr>
            <a:spLocks noChangeArrowheads="1"/>
          </p:cNvSpPr>
          <p:nvPr/>
        </p:nvSpPr>
        <p:spPr bwMode="auto">
          <a:xfrm>
            <a:off x="3966882" y="3294529"/>
            <a:ext cx="1815353" cy="605118"/>
          </a:xfrm>
          <a:prstGeom prst="flowChartDecision">
            <a:avLst/>
          </a:prstGeom>
          <a:solidFill>
            <a:srgbClr val="FFFF99"/>
          </a:solidFill>
          <a:ln w="9525">
            <a:solidFill>
              <a:schemeClr val="tx1"/>
            </a:solidFill>
            <a:miter lim="800000"/>
            <a:headEnd/>
            <a:tailEnd/>
          </a:ln>
          <a:effectLst/>
        </p:spPr>
        <p:txBody>
          <a:bodyPr anchor="ctr"/>
          <a:lstStyle/>
          <a:p>
            <a:pPr algn="ctr"/>
            <a:r>
              <a:rPr lang="en-US" sz="1235" dirty="0">
                <a:solidFill>
                  <a:srgbClr val="000000"/>
                </a:solidFill>
                <a:latin typeface="Tahoma" pitchFamily="34" charset="0"/>
              </a:rPr>
              <a:t>Complete Submittal?</a:t>
            </a:r>
          </a:p>
        </p:txBody>
      </p:sp>
      <p:sp>
        <p:nvSpPr>
          <p:cNvPr id="86038" name="AutoShape 22"/>
          <p:cNvSpPr>
            <a:spLocks noChangeArrowheads="1"/>
          </p:cNvSpPr>
          <p:nvPr/>
        </p:nvSpPr>
        <p:spPr bwMode="auto">
          <a:xfrm>
            <a:off x="6521824" y="3361765"/>
            <a:ext cx="1680882" cy="403412"/>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DEC Review</a:t>
            </a:r>
          </a:p>
        </p:txBody>
      </p:sp>
      <p:sp>
        <p:nvSpPr>
          <p:cNvPr id="86039" name="AutoShape 23"/>
          <p:cNvSpPr>
            <a:spLocks noChangeArrowheads="1"/>
          </p:cNvSpPr>
          <p:nvPr/>
        </p:nvSpPr>
        <p:spPr bwMode="auto">
          <a:xfrm>
            <a:off x="1546412" y="3697941"/>
            <a:ext cx="1680882" cy="403412"/>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DEC Review</a:t>
            </a:r>
          </a:p>
        </p:txBody>
      </p:sp>
      <p:sp>
        <p:nvSpPr>
          <p:cNvPr id="86041" name="AutoShape 25"/>
          <p:cNvSpPr>
            <a:spLocks noChangeArrowheads="1"/>
          </p:cNvSpPr>
          <p:nvPr/>
        </p:nvSpPr>
        <p:spPr bwMode="auto">
          <a:xfrm>
            <a:off x="4168588" y="4370294"/>
            <a:ext cx="1411941" cy="470647"/>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Submit Missing </a:t>
            </a:r>
          </a:p>
          <a:p>
            <a:pPr algn="ctr"/>
            <a:r>
              <a:rPr lang="en-US" sz="1235" dirty="0">
                <a:solidFill>
                  <a:srgbClr val="FFFF00"/>
                </a:solidFill>
                <a:latin typeface="Tahoma" pitchFamily="34" charset="0"/>
              </a:rPr>
              <a:t>Information</a:t>
            </a:r>
          </a:p>
        </p:txBody>
      </p:sp>
      <p:sp>
        <p:nvSpPr>
          <p:cNvPr id="86044" name="Text Box 28"/>
          <p:cNvSpPr txBox="1">
            <a:spLocks noChangeArrowheads="1"/>
          </p:cNvSpPr>
          <p:nvPr/>
        </p:nvSpPr>
        <p:spPr bwMode="auto">
          <a:xfrm>
            <a:off x="3520048" y="4639236"/>
            <a:ext cx="404278" cy="282385"/>
          </a:xfrm>
          <a:prstGeom prst="rect">
            <a:avLst/>
          </a:prstGeom>
          <a:noFill/>
          <a:ln w="9525">
            <a:noFill/>
            <a:miter lim="800000"/>
            <a:headEnd/>
            <a:tailEnd/>
          </a:ln>
          <a:effectLst/>
        </p:spPr>
        <p:txBody>
          <a:bodyPr wrap="none">
            <a:spAutoFit/>
          </a:bodyPr>
          <a:lstStyle/>
          <a:p>
            <a:r>
              <a:rPr lang="en-US" sz="1235" b="1" dirty="0">
                <a:latin typeface="Tahoma" pitchFamily="34" charset="0"/>
              </a:rPr>
              <a:t>No</a:t>
            </a:r>
          </a:p>
        </p:txBody>
      </p:sp>
      <p:sp>
        <p:nvSpPr>
          <p:cNvPr id="86046" name="AutoShape 30"/>
          <p:cNvSpPr>
            <a:spLocks noChangeArrowheads="1"/>
          </p:cNvSpPr>
          <p:nvPr/>
        </p:nvSpPr>
        <p:spPr bwMode="auto">
          <a:xfrm>
            <a:off x="1411941" y="4370294"/>
            <a:ext cx="2017059" cy="537882"/>
          </a:xfrm>
          <a:prstGeom prst="flowChartDecision">
            <a:avLst/>
          </a:prstGeom>
          <a:solidFill>
            <a:srgbClr val="FFFF99"/>
          </a:solidFill>
          <a:ln w="9525">
            <a:solidFill>
              <a:schemeClr val="tx1"/>
            </a:solidFill>
            <a:miter lim="800000"/>
            <a:headEnd/>
            <a:tailEnd/>
          </a:ln>
          <a:effectLst/>
        </p:spPr>
        <p:txBody>
          <a:bodyPr anchor="ctr"/>
          <a:lstStyle/>
          <a:p>
            <a:pPr algn="ctr"/>
            <a:r>
              <a:rPr lang="en-US" sz="1235" dirty="0">
                <a:solidFill>
                  <a:srgbClr val="000000"/>
                </a:solidFill>
                <a:latin typeface="Tahoma" pitchFamily="34" charset="0"/>
              </a:rPr>
              <a:t>Meets Regulation?</a:t>
            </a:r>
          </a:p>
        </p:txBody>
      </p:sp>
      <p:sp>
        <p:nvSpPr>
          <p:cNvPr id="86047" name="AutoShape 31"/>
          <p:cNvSpPr>
            <a:spLocks noChangeArrowheads="1"/>
          </p:cNvSpPr>
          <p:nvPr/>
        </p:nvSpPr>
        <p:spPr bwMode="auto">
          <a:xfrm>
            <a:off x="6320118" y="4034117"/>
            <a:ext cx="2084294" cy="806824"/>
          </a:xfrm>
          <a:prstGeom prst="flowChartDecision">
            <a:avLst/>
          </a:prstGeom>
          <a:solidFill>
            <a:srgbClr val="FFFF99"/>
          </a:solidFill>
          <a:ln w="9525">
            <a:solidFill>
              <a:schemeClr val="tx1"/>
            </a:solidFill>
            <a:miter lim="800000"/>
            <a:headEnd/>
            <a:tailEnd/>
          </a:ln>
          <a:effectLst/>
        </p:spPr>
        <p:txBody>
          <a:bodyPr wrap="none" anchor="ctr"/>
          <a:lstStyle/>
          <a:p>
            <a:pPr algn="ctr"/>
            <a:r>
              <a:rPr lang="en-US" sz="1235" dirty="0">
                <a:solidFill>
                  <a:srgbClr val="000000"/>
                </a:solidFill>
                <a:latin typeface="Tahoma" pitchFamily="34" charset="0"/>
              </a:rPr>
              <a:t>No adverse impact </a:t>
            </a:r>
          </a:p>
          <a:p>
            <a:pPr algn="ctr"/>
            <a:r>
              <a:rPr lang="en-US" sz="1235" dirty="0">
                <a:solidFill>
                  <a:srgbClr val="000000"/>
                </a:solidFill>
                <a:latin typeface="Tahoma" pitchFamily="34" charset="0"/>
              </a:rPr>
              <a:t>to Public health?</a:t>
            </a:r>
          </a:p>
        </p:txBody>
      </p:sp>
      <p:sp>
        <p:nvSpPr>
          <p:cNvPr id="86050" name="AutoShape 34"/>
          <p:cNvSpPr>
            <a:spLocks noChangeArrowheads="1"/>
          </p:cNvSpPr>
          <p:nvPr/>
        </p:nvSpPr>
        <p:spPr bwMode="auto">
          <a:xfrm>
            <a:off x="6252882" y="4908176"/>
            <a:ext cx="806824" cy="403412"/>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Approve Waiver</a:t>
            </a:r>
          </a:p>
        </p:txBody>
      </p:sp>
      <p:sp>
        <p:nvSpPr>
          <p:cNvPr id="86051" name="AutoShape 35"/>
          <p:cNvSpPr>
            <a:spLocks noChangeArrowheads="1"/>
          </p:cNvSpPr>
          <p:nvPr/>
        </p:nvSpPr>
        <p:spPr bwMode="auto">
          <a:xfrm>
            <a:off x="7664823" y="4908176"/>
            <a:ext cx="806824" cy="403412"/>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Deny Waiver</a:t>
            </a:r>
          </a:p>
        </p:txBody>
      </p:sp>
      <p:sp>
        <p:nvSpPr>
          <p:cNvPr id="86052" name="AutoShape 36"/>
          <p:cNvSpPr>
            <a:spLocks noChangeArrowheads="1"/>
          </p:cNvSpPr>
          <p:nvPr/>
        </p:nvSpPr>
        <p:spPr bwMode="auto">
          <a:xfrm>
            <a:off x="1143000" y="5042647"/>
            <a:ext cx="1075765" cy="403412"/>
          </a:xfrm>
          <a:prstGeom prst="flowChartOffpageConnector">
            <a:avLst/>
          </a:prstGeom>
          <a:solidFill>
            <a:srgbClr val="FFC081"/>
          </a:solidFill>
          <a:ln w="9525">
            <a:solidFill>
              <a:schemeClr val="tx1"/>
            </a:solidFill>
            <a:miter lim="800000"/>
            <a:headEnd/>
            <a:tailEnd/>
          </a:ln>
          <a:effectLst/>
        </p:spPr>
        <p:txBody>
          <a:bodyPr anchor="ctr"/>
          <a:lstStyle/>
          <a:p>
            <a:pPr algn="ctr"/>
            <a:r>
              <a:rPr lang="en-US" sz="1235" dirty="0">
                <a:solidFill>
                  <a:srgbClr val="000000"/>
                </a:solidFill>
                <a:latin typeface="Tahoma" pitchFamily="34" charset="0"/>
              </a:rPr>
              <a:t>Construction Approval</a:t>
            </a:r>
          </a:p>
        </p:txBody>
      </p:sp>
      <p:sp>
        <p:nvSpPr>
          <p:cNvPr id="86053" name="Rectangle 37"/>
          <p:cNvSpPr>
            <a:spLocks noChangeArrowheads="1"/>
          </p:cNvSpPr>
          <p:nvPr/>
        </p:nvSpPr>
        <p:spPr bwMode="auto">
          <a:xfrm>
            <a:off x="1075765" y="5715000"/>
            <a:ext cx="1210235" cy="403412"/>
          </a:xfrm>
          <a:prstGeom prst="rect">
            <a:avLst/>
          </a:prstGeom>
          <a:solidFill>
            <a:srgbClr val="FFFF99"/>
          </a:solidFill>
          <a:ln w="9525">
            <a:solidFill>
              <a:schemeClr val="tx1"/>
            </a:solidFill>
            <a:miter lim="800000"/>
            <a:headEnd/>
            <a:tailEnd/>
          </a:ln>
          <a:effectLst/>
        </p:spPr>
        <p:txBody>
          <a:bodyPr wrap="none" anchor="ctr"/>
          <a:lstStyle/>
          <a:p>
            <a:pPr algn="ctr"/>
            <a:r>
              <a:rPr lang="en-US" sz="1235" dirty="0">
                <a:latin typeface="Tahoma" pitchFamily="34" charset="0"/>
              </a:rPr>
              <a:t>Project </a:t>
            </a:r>
          </a:p>
          <a:p>
            <a:pPr algn="ctr"/>
            <a:r>
              <a:rPr lang="en-US" sz="1235" dirty="0">
                <a:latin typeface="Tahoma" pitchFamily="34" charset="0"/>
              </a:rPr>
              <a:t>Constructed</a:t>
            </a:r>
          </a:p>
        </p:txBody>
      </p:sp>
      <p:sp>
        <p:nvSpPr>
          <p:cNvPr id="86054" name="AutoShape 38"/>
          <p:cNvSpPr>
            <a:spLocks noChangeArrowheads="1"/>
          </p:cNvSpPr>
          <p:nvPr/>
        </p:nvSpPr>
        <p:spPr bwMode="auto">
          <a:xfrm>
            <a:off x="2622177" y="5580529"/>
            <a:ext cx="1479176" cy="672353"/>
          </a:xfrm>
          <a:prstGeom prst="flowChartOffpageConnector">
            <a:avLst/>
          </a:prstGeom>
          <a:solidFill>
            <a:schemeClr val="accent1"/>
          </a:solidFill>
          <a:ln w="9525">
            <a:solidFill>
              <a:schemeClr val="tx1"/>
            </a:solidFill>
            <a:miter lim="800000"/>
            <a:headEnd/>
            <a:tailEnd/>
          </a:ln>
          <a:effectLst/>
        </p:spPr>
        <p:txBody>
          <a:bodyPr anchor="ctr"/>
          <a:lstStyle/>
          <a:p>
            <a:pPr algn="ctr"/>
            <a:r>
              <a:rPr lang="en-US" sz="1235" dirty="0">
                <a:solidFill>
                  <a:srgbClr val="FFFF00"/>
                </a:solidFill>
                <a:latin typeface="Tahoma" pitchFamily="34" charset="0"/>
              </a:rPr>
              <a:t>Request Interim or Final Operation Approval</a:t>
            </a:r>
          </a:p>
        </p:txBody>
      </p:sp>
      <p:sp>
        <p:nvSpPr>
          <p:cNvPr id="86055" name="AutoShape 39"/>
          <p:cNvSpPr>
            <a:spLocks noChangeArrowheads="1"/>
          </p:cNvSpPr>
          <p:nvPr/>
        </p:nvSpPr>
        <p:spPr bwMode="auto">
          <a:xfrm>
            <a:off x="4437530" y="5378823"/>
            <a:ext cx="1680882" cy="1075765"/>
          </a:xfrm>
          <a:prstGeom prst="flowChartDecision">
            <a:avLst/>
          </a:prstGeom>
          <a:solidFill>
            <a:srgbClr val="FFFF99"/>
          </a:solidFill>
          <a:ln w="9525">
            <a:solidFill>
              <a:schemeClr val="tx1"/>
            </a:solidFill>
            <a:miter lim="800000"/>
            <a:headEnd/>
            <a:tailEnd/>
          </a:ln>
          <a:effectLst/>
        </p:spPr>
        <p:txBody>
          <a:bodyPr wrap="none" anchor="ctr"/>
          <a:lstStyle/>
          <a:p>
            <a:pPr algn="ctr"/>
            <a:r>
              <a:rPr lang="en-US" sz="1235" dirty="0">
                <a:solidFill>
                  <a:srgbClr val="000000"/>
                </a:solidFill>
                <a:latin typeface="Tahoma" pitchFamily="34" charset="0"/>
              </a:rPr>
              <a:t>Operation</a:t>
            </a:r>
          </a:p>
          <a:p>
            <a:pPr algn="ctr"/>
            <a:r>
              <a:rPr lang="en-US" sz="1235" dirty="0">
                <a:solidFill>
                  <a:srgbClr val="000000"/>
                </a:solidFill>
                <a:latin typeface="Tahoma" pitchFamily="34" charset="0"/>
              </a:rPr>
              <a:t>approval </a:t>
            </a:r>
          </a:p>
          <a:p>
            <a:pPr algn="ctr"/>
            <a:r>
              <a:rPr lang="en-US" sz="1235" dirty="0">
                <a:solidFill>
                  <a:srgbClr val="000000"/>
                </a:solidFill>
                <a:latin typeface="Tahoma" pitchFamily="34" charset="0"/>
              </a:rPr>
              <a:t>requirements </a:t>
            </a:r>
          </a:p>
          <a:p>
            <a:pPr algn="ctr"/>
            <a:r>
              <a:rPr lang="en-US" sz="1235" dirty="0">
                <a:solidFill>
                  <a:srgbClr val="000000"/>
                </a:solidFill>
                <a:latin typeface="Tahoma" pitchFamily="34" charset="0"/>
              </a:rPr>
              <a:t>met?</a:t>
            </a:r>
          </a:p>
        </p:txBody>
      </p:sp>
      <p:sp>
        <p:nvSpPr>
          <p:cNvPr id="86056" name="AutoShape 40"/>
          <p:cNvSpPr>
            <a:spLocks noChangeArrowheads="1"/>
          </p:cNvSpPr>
          <p:nvPr/>
        </p:nvSpPr>
        <p:spPr bwMode="auto">
          <a:xfrm>
            <a:off x="6521824" y="5647765"/>
            <a:ext cx="1210235" cy="605118"/>
          </a:xfrm>
          <a:prstGeom prst="flowChartPunchedTape">
            <a:avLst/>
          </a:prstGeom>
          <a:solidFill>
            <a:srgbClr val="FFC081"/>
          </a:solidFill>
          <a:ln w="9525">
            <a:solidFill>
              <a:schemeClr val="tx1"/>
            </a:solidFill>
            <a:miter lim="800000"/>
            <a:headEnd/>
            <a:tailEnd/>
          </a:ln>
          <a:effectLst/>
        </p:spPr>
        <p:txBody>
          <a:bodyPr wrap="none" anchor="ctr"/>
          <a:lstStyle/>
          <a:p>
            <a:pPr algn="ctr"/>
            <a:r>
              <a:rPr lang="en-US" sz="1235" dirty="0">
                <a:solidFill>
                  <a:srgbClr val="000000"/>
                </a:solidFill>
                <a:latin typeface="Tahoma" pitchFamily="34" charset="0"/>
              </a:rPr>
              <a:t>Operation </a:t>
            </a:r>
          </a:p>
          <a:p>
            <a:pPr algn="ctr"/>
            <a:r>
              <a:rPr lang="en-US" sz="1235" dirty="0">
                <a:solidFill>
                  <a:srgbClr val="000000"/>
                </a:solidFill>
                <a:latin typeface="Tahoma" pitchFamily="34" charset="0"/>
              </a:rPr>
              <a:t>Approval</a:t>
            </a:r>
          </a:p>
        </p:txBody>
      </p:sp>
      <p:sp>
        <p:nvSpPr>
          <p:cNvPr id="86059" name="Text Box 43"/>
          <p:cNvSpPr txBox="1">
            <a:spLocks noChangeArrowheads="1"/>
          </p:cNvSpPr>
          <p:nvPr/>
        </p:nvSpPr>
        <p:spPr bwMode="auto">
          <a:xfrm>
            <a:off x="969309" y="4572001"/>
            <a:ext cx="466794" cy="282385"/>
          </a:xfrm>
          <a:prstGeom prst="rect">
            <a:avLst/>
          </a:prstGeom>
          <a:noFill/>
          <a:ln w="9525">
            <a:noFill/>
            <a:miter lim="800000"/>
            <a:headEnd/>
            <a:tailEnd/>
          </a:ln>
          <a:effectLst/>
        </p:spPr>
        <p:txBody>
          <a:bodyPr wrap="none">
            <a:spAutoFit/>
          </a:bodyPr>
          <a:lstStyle/>
          <a:p>
            <a:r>
              <a:rPr lang="en-US" sz="1235" b="1" dirty="0">
                <a:latin typeface="Tahoma" pitchFamily="34" charset="0"/>
              </a:rPr>
              <a:t>Yes</a:t>
            </a:r>
          </a:p>
        </p:txBody>
      </p:sp>
      <p:sp>
        <p:nvSpPr>
          <p:cNvPr id="86060" name="Text Box 44"/>
          <p:cNvSpPr txBox="1">
            <a:spLocks noChangeArrowheads="1"/>
          </p:cNvSpPr>
          <p:nvPr/>
        </p:nvSpPr>
        <p:spPr bwMode="auto">
          <a:xfrm rot="-859363">
            <a:off x="3484155" y="3758455"/>
            <a:ext cx="466794" cy="282385"/>
          </a:xfrm>
          <a:prstGeom prst="rect">
            <a:avLst/>
          </a:prstGeom>
          <a:noFill/>
          <a:ln w="9525">
            <a:noFill/>
            <a:miter lim="800000"/>
            <a:headEnd/>
            <a:tailEnd/>
          </a:ln>
          <a:effectLst/>
        </p:spPr>
        <p:txBody>
          <a:bodyPr wrap="none">
            <a:spAutoFit/>
          </a:bodyPr>
          <a:lstStyle/>
          <a:p>
            <a:r>
              <a:rPr lang="en-US" sz="1235" b="1" dirty="0">
                <a:latin typeface="Tahoma" pitchFamily="34" charset="0"/>
              </a:rPr>
              <a:t>Yes</a:t>
            </a:r>
          </a:p>
        </p:txBody>
      </p:sp>
      <p:sp>
        <p:nvSpPr>
          <p:cNvPr id="86061" name="Text Box 45"/>
          <p:cNvSpPr txBox="1">
            <a:spLocks noChangeArrowheads="1"/>
          </p:cNvSpPr>
          <p:nvPr/>
        </p:nvSpPr>
        <p:spPr bwMode="auto">
          <a:xfrm>
            <a:off x="4908177" y="3899648"/>
            <a:ext cx="404278" cy="282385"/>
          </a:xfrm>
          <a:prstGeom prst="rect">
            <a:avLst/>
          </a:prstGeom>
          <a:noFill/>
          <a:ln w="9525">
            <a:noFill/>
            <a:miter lim="800000"/>
            <a:headEnd/>
            <a:tailEnd/>
          </a:ln>
          <a:effectLst/>
        </p:spPr>
        <p:txBody>
          <a:bodyPr wrap="none">
            <a:spAutoFit/>
          </a:bodyPr>
          <a:lstStyle/>
          <a:p>
            <a:r>
              <a:rPr lang="en-US" sz="1235" b="1" dirty="0">
                <a:latin typeface="Tahoma" pitchFamily="34" charset="0"/>
              </a:rPr>
              <a:t>No</a:t>
            </a:r>
          </a:p>
        </p:txBody>
      </p:sp>
      <p:sp>
        <p:nvSpPr>
          <p:cNvPr id="86062" name="Text Box 46"/>
          <p:cNvSpPr txBox="1">
            <a:spLocks noChangeArrowheads="1"/>
          </p:cNvSpPr>
          <p:nvPr/>
        </p:nvSpPr>
        <p:spPr bwMode="auto">
          <a:xfrm>
            <a:off x="5715000" y="3630706"/>
            <a:ext cx="466794" cy="282385"/>
          </a:xfrm>
          <a:prstGeom prst="rect">
            <a:avLst/>
          </a:prstGeom>
          <a:noFill/>
          <a:ln w="9525">
            <a:noFill/>
            <a:miter lim="800000"/>
            <a:headEnd/>
            <a:tailEnd/>
          </a:ln>
          <a:effectLst/>
        </p:spPr>
        <p:txBody>
          <a:bodyPr wrap="none">
            <a:spAutoFit/>
          </a:bodyPr>
          <a:lstStyle/>
          <a:p>
            <a:r>
              <a:rPr lang="en-US" sz="1235" b="1" dirty="0">
                <a:latin typeface="Tahoma" pitchFamily="34" charset="0"/>
              </a:rPr>
              <a:t>Yes</a:t>
            </a:r>
          </a:p>
        </p:txBody>
      </p:sp>
      <p:sp>
        <p:nvSpPr>
          <p:cNvPr id="86063" name="Text Box 47"/>
          <p:cNvSpPr txBox="1">
            <a:spLocks noChangeArrowheads="1"/>
          </p:cNvSpPr>
          <p:nvPr/>
        </p:nvSpPr>
        <p:spPr bwMode="auto">
          <a:xfrm>
            <a:off x="1949824" y="537884"/>
            <a:ext cx="5686985" cy="336695"/>
          </a:xfrm>
          <a:prstGeom prst="rect">
            <a:avLst/>
          </a:prstGeom>
          <a:noFill/>
          <a:ln w="9525">
            <a:noFill/>
            <a:miter lim="800000"/>
            <a:headEnd/>
            <a:tailEnd/>
          </a:ln>
          <a:effectLst/>
        </p:spPr>
        <p:txBody>
          <a:bodyPr>
            <a:spAutoFit/>
          </a:bodyPr>
          <a:lstStyle/>
          <a:p>
            <a:r>
              <a:rPr lang="en-US" sz="1588" b="1" dirty="0">
                <a:effectLst>
                  <a:outerShdw blurRad="38100" dist="38100" dir="2700000" algn="tl">
                    <a:srgbClr val="C0C0C0"/>
                  </a:outerShdw>
                </a:effectLst>
                <a:latin typeface="Arial Black" pitchFamily="34" charset="0"/>
              </a:rPr>
              <a:t>DEC Drinking Water Engineering Review Process</a:t>
            </a:r>
            <a:endParaRPr lang="en-US" sz="1765" b="1" dirty="0">
              <a:effectLst>
                <a:outerShdw blurRad="38100" dist="38100" dir="2700000" algn="tl">
                  <a:srgbClr val="C0C0C0"/>
                </a:outerShdw>
              </a:effectLst>
              <a:latin typeface="Arial Black" pitchFamily="34" charset="0"/>
            </a:endParaRPr>
          </a:p>
        </p:txBody>
      </p:sp>
      <p:sp>
        <p:nvSpPr>
          <p:cNvPr id="86067" name="Line 51"/>
          <p:cNvSpPr>
            <a:spLocks noChangeShapeType="1"/>
          </p:cNvSpPr>
          <p:nvPr/>
        </p:nvSpPr>
        <p:spPr bwMode="auto">
          <a:xfrm>
            <a:off x="5715000" y="941294"/>
            <a:ext cx="0" cy="1949824"/>
          </a:xfrm>
          <a:prstGeom prst="line">
            <a:avLst/>
          </a:prstGeom>
          <a:noFill/>
          <a:ln w="9525">
            <a:solidFill>
              <a:schemeClr val="tx1"/>
            </a:solidFill>
            <a:round/>
            <a:headEnd/>
            <a:tailEnd/>
          </a:ln>
          <a:effectLst/>
        </p:spPr>
        <p:txBody>
          <a:bodyPr/>
          <a:lstStyle/>
          <a:p>
            <a:endParaRPr lang="en-US" sz="3882" dirty="0"/>
          </a:p>
        </p:txBody>
      </p:sp>
      <p:sp>
        <p:nvSpPr>
          <p:cNvPr id="86068" name="Line 52"/>
          <p:cNvSpPr>
            <a:spLocks noChangeShapeType="1"/>
          </p:cNvSpPr>
          <p:nvPr/>
        </p:nvSpPr>
        <p:spPr bwMode="auto">
          <a:xfrm>
            <a:off x="5715000" y="3899647"/>
            <a:ext cx="0" cy="1546412"/>
          </a:xfrm>
          <a:prstGeom prst="line">
            <a:avLst/>
          </a:prstGeom>
          <a:noFill/>
          <a:ln w="9525">
            <a:solidFill>
              <a:schemeClr val="tx1"/>
            </a:solidFill>
            <a:round/>
            <a:headEnd/>
            <a:tailEnd/>
          </a:ln>
          <a:effectLst/>
        </p:spPr>
        <p:txBody>
          <a:bodyPr/>
          <a:lstStyle/>
          <a:p>
            <a:endParaRPr lang="en-US" sz="3882" dirty="0"/>
          </a:p>
        </p:txBody>
      </p:sp>
      <p:sp>
        <p:nvSpPr>
          <p:cNvPr id="86069" name="Line 53"/>
          <p:cNvSpPr>
            <a:spLocks noChangeShapeType="1"/>
          </p:cNvSpPr>
          <p:nvPr/>
        </p:nvSpPr>
        <p:spPr bwMode="auto">
          <a:xfrm>
            <a:off x="5715000" y="5446059"/>
            <a:ext cx="2891118" cy="0"/>
          </a:xfrm>
          <a:prstGeom prst="line">
            <a:avLst/>
          </a:prstGeom>
          <a:noFill/>
          <a:ln w="9525">
            <a:solidFill>
              <a:schemeClr val="tx1"/>
            </a:solidFill>
            <a:round/>
            <a:headEnd/>
            <a:tailEnd/>
          </a:ln>
          <a:effectLst/>
        </p:spPr>
        <p:txBody>
          <a:bodyPr/>
          <a:lstStyle/>
          <a:p>
            <a:endParaRPr lang="en-US" sz="3882" dirty="0"/>
          </a:p>
        </p:txBody>
      </p:sp>
      <p:sp>
        <p:nvSpPr>
          <p:cNvPr id="86081" name="Text Box 65"/>
          <p:cNvSpPr txBox="1">
            <a:spLocks noChangeArrowheads="1"/>
          </p:cNvSpPr>
          <p:nvPr/>
        </p:nvSpPr>
        <p:spPr bwMode="auto">
          <a:xfrm>
            <a:off x="6079191" y="4572001"/>
            <a:ext cx="466794" cy="282385"/>
          </a:xfrm>
          <a:prstGeom prst="rect">
            <a:avLst/>
          </a:prstGeom>
          <a:noFill/>
          <a:ln w="9525">
            <a:noFill/>
            <a:miter lim="800000"/>
            <a:headEnd/>
            <a:tailEnd/>
          </a:ln>
          <a:effectLst/>
        </p:spPr>
        <p:txBody>
          <a:bodyPr wrap="none">
            <a:spAutoFit/>
          </a:bodyPr>
          <a:lstStyle/>
          <a:p>
            <a:r>
              <a:rPr lang="en-US" sz="1235" b="1" dirty="0">
                <a:latin typeface="Tahoma" pitchFamily="34" charset="0"/>
              </a:rPr>
              <a:t>Yes</a:t>
            </a:r>
          </a:p>
        </p:txBody>
      </p:sp>
      <p:sp>
        <p:nvSpPr>
          <p:cNvPr id="86082" name="Text Box 66"/>
          <p:cNvSpPr txBox="1">
            <a:spLocks noChangeArrowheads="1"/>
          </p:cNvSpPr>
          <p:nvPr/>
        </p:nvSpPr>
        <p:spPr bwMode="auto">
          <a:xfrm>
            <a:off x="8202707" y="4572001"/>
            <a:ext cx="404278" cy="282385"/>
          </a:xfrm>
          <a:prstGeom prst="rect">
            <a:avLst/>
          </a:prstGeom>
          <a:noFill/>
          <a:ln w="9525">
            <a:noFill/>
            <a:miter lim="800000"/>
            <a:headEnd/>
            <a:tailEnd/>
          </a:ln>
          <a:effectLst/>
        </p:spPr>
        <p:txBody>
          <a:bodyPr wrap="none">
            <a:spAutoFit/>
          </a:bodyPr>
          <a:lstStyle/>
          <a:p>
            <a:r>
              <a:rPr lang="en-US" sz="1235" b="1" dirty="0">
                <a:latin typeface="Tahoma" pitchFamily="34" charset="0"/>
              </a:rPr>
              <a:t>No</a:t>
            </a:r>
          </a:p>
        </p:txBody>
      </p:sp>
      <p:cxnSp>
        <p:nvCxnSpPr>
          <p:cNvPr id="58" name="Straight Arrow Connector 57"/>
          <p:cNvCxnSpPr>
            <a:stCxn id="86019" idx="3"/>
          </p:cNvCxnSpPr>
          <p:nvPr/>
        </p:nvCxnSpPr>
        <p:spPr>
          <a:xfrm>
            <a:off x="2891118" y="1075765"/>
            <a:ext cx="0" cy="1008529"/>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86022" idx="3"/>
          </p:cNvCxnSpPr>
          <p:nvPr/>
        </p:nvCxnSpPr>
        <p:spPr>
          <a:xfrm>
            <a:off x="2554941" y="1546412"/>
            <a:ext cx="0" cy="537882"/>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86020" idx="2"/>
            <a:endCxn id="86023" idx="3"/>
          </p:cNvCxnSpPr>
          <p:nvPr/>
        </p:nvCxnSpPr>
        <p:spPr>
          <a:xfrm flipH="1">
            <a:off x="3429000" y="1748118"/>
            <a:ext cx="907677" cy="571500"/>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86023" idx="2"/>
            <a:endCxn id="86029" idx="0"/>
          </p:cNvCxnSpPr>
          <p:nvPr/>
        </p:nvCxnSpPr>
        <p:spPr>
          <a:xfrm>
            <a:off x="2386853" y="2554941"/>
            <a:ext cx="0" cy="336176"/>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86029" idx="3"/>
            <a:endCxn id="86035" idx="0"/>
          </p:cNvCxnSpPr>
          <p:nvPr/>
        </p:nvCxnSpPr>
        <p:spPr>
          <a:xfrm>
            <a:off x="3697941" y="3126441"/>
            <a:ext cx="1176618" cy="168088"/>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86035" idx="1"/>
            <a:endCxn id="86039" idx="3"/>
          </p:cNvCxnSpPr>
          <p:nvPr/>
        </p:nvCxnSpPr>
        <p:spPr>
          <a:xfrm flipH="1">
            <a:off x="3227294" y="3597088"/>
            <a:ext cx="739588" cy="302559"/>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86032" idx="1"/>
            <a:endCxn id="86035" idx="0"/>
          </p:cNvCxnSpPr>
          <p:nvPr/>
        </p:nvCxnSpPr>
        <p:spPr>
          <a:xfrm flipH="1">
            <a:off x="4874559" y="2924735"/>
            <a:ext cx="974912" cy="369794"/>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86035" idx="2"/>
            <a:endCxn id="86041" idx="0"/>
          </p:cNvCxnSpPr>
          <p:nvPr/>
        </p:nvCxnSpPr>
        <p:spPr>
          <a:xfrm>
            <a:off x="4874559" y="3899647"/>
            <a:ext cx="0" cy="470647"/>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6035" idx="3"/>
            <a:endCxn id="86038" idx="1"/>
          </p:cNvCxnSpPr>
          <p:nvPr/>
        </p:nvCxnSpPr>
        <p:spPr>
          <a:xfrm flipV="1">
            <a:off x="5782235" y="3563470"/>
            <a:ext cx="739588" cy="33618"/>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6021" idx="2"/>
            <a:endCxn id="86024" idx="0"/>
          </p:cNvCxnSpPr>
          <p:nvPr/>
        </p:nvCxnSpPr>
        <p:spPr>
          <a:xfrm>
            <a:off x="7126941" y="1546412"/>
            <a:ext cx="0" cy="403412"/>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6024" idx="2"/>
            <a:endCxn id="86032" idx="0"/>
          </p:cNvCxnSpPr>
          <p:nvPr/>
        </p:nvCxnSpPr>
        <p:spPr>
          <a:xfrm>
            <a:off x="7126941" y="2420471"/>
            <a:ext cx="33618"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86038" idx="2"/>
            <a:endCxn id="86047" idx="0"/>
          </p:cNvCxnSpPr>
          <p:nvPr/>
        </p:nvCxnSpPr>
        <p:spPr>
          <a:xfrm>
            <a:off x="7362265" y="3765177"/>
            <a:ext cx="0"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86039" idx="2"/>
            <a:endCxn id="86046" idx="0"/>
          </p:cNvCxnSpPr>
          <p:nvPr/>
        </p:nvCxnSpPr>
        <p:spPr>
          <a:xfrm>
            <a:off x="2386853" y="4101353"/>
            <a:ext cx="33618"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86041" idx="1"/>
            <a:endCxn id="86039" idx="3"/>
          </p:cNvCxnSpPr>
          <p:nvPr/>
        </p:nvCxnSpPr>
        <p:spPr>
          <a:xfrm flipH="1" flipV="1">
            <a:off x="3227294" y="3899647"/>
            <a:ext cx="941294" cy="70597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86046" idx="3"/>
            <a:endCxn id="86041" idx="1"/>
          </p:cNvCxnSpPr>
          <p:nvPr/>
        </p:nvCxnSpPr>
        <p:spPr>
          <a:xfrm flipV="1">
            <a:off x="3429000" y="4605617"/>
            <a:ext cx="739588" cy="33618"/>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86046" idx="1"/>
          </p:cNvCxnSpPr>
          <p:nvPr/>
        </p:nvCxnSpPr>
        <p:spPr>
          <a:xfrm>
            <a:off x="1411941" y="4639235"/>
            <a:ext cx="0" cy="403412"/>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86052" idx="2"/>
            <a:endCxn id="86053" idx="0"/>
          </p:cNvCxnSpPr>
          <p:nvPr/>
        </p:nvCxnSpPr>
        <p:spPr>
          <a:xfrm>
            <a:off x="1680882" y="5446059"/>
            <a:ext cx="0"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86053" idx="3"/>
            <a:endCxn id="86054" idx="1"/>
          </p:cNvCxnSpPr>
          <p:nvPr/>
        </p:nvCxnSpPr>
        <p:spPr>
          <a:xfrm>
            <a:off x="2286000" y="5916706"/>
            <a:ext cx="336176" cy="0"/>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6054" idx="3"/>
            <a:endCxn id="86055" idx="1"/>
          </p:cNvCxnSpPr>
          <p:nvPr/>
        </p:nvCxnSpPr>
        <p:spPr>
          <a:xfrm>
            <a:off x="4101353" y="5916706"/>
            <a:ext cx="336176" cy="0"/>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86055" idx="3"/>
            <a:endCxn id="86056" idx="1"/>
          </p:cNvCxnSpPr>
          <p:nvPr/>
        </p:nvCxnSpPr>
        <p:spPr>
          <a:xfrm>
            <a:off x="6118412" y="5916706"/>
            <a:ext cx="403412" cy="33618"/>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86050" idx="0"/>
          </p:cNvCxnSpPr>
          <p:nvPr/>
        </p:nvCxnSpPr>
        <p:spPr>
          <a:xfrm flipH="1">
            <a:off x="6656294" y="4639235"/>
            <a:ext cx="134471"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endCxn id="86051" idx="0"/>
          </p:cNvCxnSpPr>
          <p:nvPr/>
        </p:nvCxnSpPr>
        <p:spPr>
          <a:xfrm>
            <a:off x="7866529" y="4639235"/>
            <a:ext cx="201706" cy="268941"/>
          </a:xfrm>
          <a:prstGeom prst="straightConnector1">
            <a:avLst/>
          </a:prstGeom>
          <a:ln w="476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68C1F28B-6527-471E-8836-F00C430C034D}"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358578BE-6259-411C-B8BE-B3552B8B5C5A}" type="slidenum">
              <a:rPr lang="en-US" smtClean="0"/>
              <a:pPr/>
              <a:t>10</a:t>
            </a:fld>
            <a:endParaRPr lang="en-US" dirty="0"/>
          </a:p>
        </p:txBody>
      </p:sp>
    </p:spTree>
  </p:cSld>
  <p:clrMapOvr>
    <a:masterClrMapping/>
  </p:clrMapOvr>
  <p:transition spd="slow" advClick="0" advTm="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fill="remove" grpId="0" nodeType="afterEffect">
                                  <p:stCondLst>
                                    <p:cond delay="0"/>
                                  </p:stCondLst>
                                  <p:childTnLst>
                                    <p:animClr clrSpc="rgb" dir="cw">
                                      <p:cBhvr override="childStyle">
                                        <p:cTn id="6" dur="1000" accel="50000" autoRev="1" fill="hold" tmFilter="0, 0; .33333, 1; 1, 1">
                                          <p:stCondLst>
                                            <p:cond delay="0"/>
                                          </p:stCondLst>
                                        </p:cTn>
                                        <p:tgtEl>
                                          <p:spTgt spid="86019"/>
                                        </p:tgtEl>
                                        <p:attrNameLst>
                                          <p:attrName>style.color</p:attrName>
                                        </p:attrNameLst>
                                      </p:cBhvr>
                                      <p:to>
                                        <a:schemeClr val="accent2"/>
                                      </p:to>
                                    </p:animClr>
                                    <p:animClr clrSpc="rgb" dir="cw">
                                      <p:cBhvr>
                                        <p:cTn id="7" dur="1000" accel="50000" autoRev="1" fill="hold" tmFilter="0, 0; .33333, 1; 1, 1">
                                          <p:stCondLst>
                                            <p:cond delay="0"/>
                                          </p:stCondLst>
                                        </p:cTn>
                                        <p:tgtEl>
                                          <p:spTgt spid="86019"/>
                                        </p:tgtEl>
                                        <p:attrNameLst>
                                          <p:attrName>fillcolor</p:attrName>
                                        </p:attrNameLst>
                                      </p:cBhvr>
                                      <p:to>
                                        <a:schemeClr val="accent2"/>
                                      </p:to>
                                    </p:animClr>
                                    <p:set>
                                      <p:cBhvr>
                                        <p:cTn id="8" dur="2000" fill="hold"/>
                                        <p:tgtEl>
                                          <p:spTgt spid="86019"/>
                                        </p:tgtEl>
                                        <p:attrNameLst>
                                          <p:attrName>fill.type</p:attrName>
                                        </p:attrNameLst>
                                      </p:cBhvr>
                                      <p:to>
                                        <p:strVal val="solid"/>
                                      </p:to>
                                    </p:set>
                                    <p:set>
                                      <p:cBhvr>
                                        <p:cTn id="9" dur="2000" fill="hold"/>
                                        <p:tgtEl>
                                          <p:spTgt spid="86019"/>
                                        </p:tgtEl>
                                        <p:attrNameLst>
                                          <p:attrName>fill.on</p:attrName>
                                        </p:attrNameLst>
                                      </p:cBhvr>
                                      <p:to>
                                        <p:strVal val="true"/>
                                      </p:to>
                                    </p:set>
                                    <p:animScale>
                                      <p:cBhvr>
                                        <p:cTn id="10" dur="1000" accel="50000" autoRev="1" fill="hold" tmFilter="0, 0; .33333, 1; 1, 1">
                                          <p:stCondLst>
                                            <p:cond delay="0"/>
                                          </p:stCondLst>
                                        </p:cTn>
                                        <p:tgtEl>
                                          <p:spTgt spid="86019"/>
                                        </p:tgtEl>
                                      </p:cBhvr>
                                      <p:from x="100000" y="100000"/>
                                      <p:to x="100000" y="140000"/>
                                    </p:animScale>
                                  </p:childTnLst>
                                </p:cTn>
                              </p:par>
                              <p:par>
                                <p:cTn id="11" presetID="33" presetClass="emph" presetSubtype="0" fill="remove" grpId="0" nodeType="withEffect">
                                  <p:stCondLst>
                                    <p:cond delay="0"/>
                                  </p:stCondLst>
                                  <p:childTnLst>
                                    <p:animClr clrSpc="rgb" dir="cw">
                                      <p:cBhvr override="childStyle">
                                        <p:cTn id="12" dur="1500" accel="50000" autoRev="1" fill="hold" tmFilter="0, 0; .33333, 1; 1, 1">
                                          <p:stCondLst>
                                            <p:cond delay="0"/>
                                          </p:stCondLst>
                                        </p:cTn>
                                        <p:tgtEl>
                                          <p:spTgt spid="86022"/>
                                        </p:tgtEl>
                                        <p:attrNameLst>
                                          <p:attrName>style.color</p:attrName>
                                        </p:attrNameLst>
                                      </p:cBhvr>
                                      <p:to>
                                        <a:schemeClr val="bg2"/>
                                      </p:to>
                                    </p:animClr>
                                    <p:animClr clrSpc="rgb" dir="cw">
                                      <p:cBhvr>
                                        <p:cTn id="13" dur="1500" accel="50000" autoRev="1" fill="hold" tmFilter="0, 0; .33333, 1; 1, 1">
                                          <p:stCondLst>
                                            <p:cond delay="0"/>
                                          </p:stCondLst>
                                        </p:cTn>
                                        <p:tgtEl>
                                          <p:spTgt spid="86022"/>
                                        </p:tgtEl>
                                        <p:attrNameLst>
                                          <p:attrName>fillcolor</p:attrName>
                                        </p:attrNameLst>
                                      </p:cBhvr>
                                      <p:to>
                                        <a:schemeClr val="bg2"/>
                                      </p:to>
                                    </p:animClr>
                                    <p:set>
                                      <p:cBhvr>
                                        <p:cTn id="14" dur="3000" fill="hold"/>
                                        <p:tgtEl>
                                          <p:spTgt spid="86022"/>
                                        </p:tgtEl>
                                        <p:attrNameLst>
                                          <p:attrName>fill.type</p:attrName>
                                        </p:attrNameLst>
                                      </p:cBhvr>
                                      <p:to>
                                        <p:strVal val="solid"/>
                                      </p:to>
                                    </p:set>
                                    <p:set>
                                      <p:cBhvr>
                                        <p:cTn id="15" dur="3000" fill="hold"/>
                                        <p:tgtEl>
                                          <p:spTgt spid="86022"/>
                                        </p:tgtEl>
                                        <p:attrNameLst>
                                          <p:attrName>fill.on</p:attrName>
                                        </p:attrNameLst>
                                      </p:cBhvr>
                                      <p:to>
                                        <p:strVal val="true"/>
                                      </p:to>
                                    </p:set>
                                    <p:animScale>
                                      <p:cBhvr>
                                        <p:cTn id="16" dur="1500" accel="50000" autoRev="1" fill="hold" tmFilter="0, 0; .33333, 1; 1, 1">
                                          <p:stCondLst>
                                            <p:cond delay="0"/>
                                          </p:stCondLst>
                                        </p:cTn>
                                        <p:tgtEl>
                                          <p:spTgt spid="86022"/>
                                        </p:tgtEl>
                                      </p:cBhvr>
                                      <p:from x="100000" y="100000"/>
                                      <p:to x="100000" y="140000"/>
                                    </p:animScale>
                                  </p:childTnLst>
                                </p:cTn>
                              </p:par>
                              <p:par>
                                <p:cTn id="17" presetID="33" presetClass="emph" presetSubtype="0" fill="remove" grpId="0" nodeType="withEffect">
                                  <p:stCondLst>
                                    <p:cond delay="0"/>
                                  </p:stCondLst>
                                  <p:childTnLst>
                                    <p:animClr clrSpc="rgb" dir="cw">
                                      <p:cBhvr override="childStyle">
                                        <p:cTn id="18" dur="1500" accel="50000" autoRev="1" fill="hold" tmFilter="0, 0; .33333, 1; 1, 1">
                                          <p:stCondLst>
                                            <p:cond delay="0"/>
                                          </p:stCondLst>
                                        </p:cTn>
                                        <p:tgtEl>
                                          <p:spTgt spid="86020"/>
                                        </p:tgtEl>
                                        <p:attrNameLst>
                                          <p:attrName>style.color</p:attrName>
                                        </p:attrNameLst>
                                      </p:cBhvr>
                                      <p:to>
                                        <a:srgbClr val="C8FC6A"/>
                                      </p:to>
                                    </p:animClr>
                                    <p:animClr clrSpc="rgb" dir="cw">
                                      <p:cBhvr>
                                        <p:cTn id="19" dur="1500" accel="50000" autoRev="1" fill="hold" tmFilter="0, 0; .33333, 1; 1, 1">
                                          <p:stCondLst>
                                            <p:cond delay="0"/>
                                          </p:stCondLst>
                                        </p:cTn>
                                        <p:tgtEl>
                                          <p:spTgt spid="86020"/>
                                        </p:tgtEl>
                                        <p:attrNameLst>
                                          <p:attrName>fillcolor</p:attrName>
                                        </p:attrNameLst>
                                      </p:cBhvr>
                                      <p:to>
                                        <a:srgbClr val="C8FC6A"/>
                                      </p:to>
                                    </p:animClr>
                                    <p:set>
                                      <p:cBhvr>
                                        <p:cTn id="20" dur="3000" fill="hold"/>
                                        <p:tgtEl>
                                          <p:spTgt spid="86020"/>
                                        </p:tgtEl>
                                        <p:attrNameLst>
                                          <p:attrName>fill.type</p:attrName>
                                        </p:attrNameLst>
                                      </p:cBhvr>
                                      <p:to>
                                        <p:strVal val="solid"/>
                                      </p:to>
                                    </p:set>
                                    <p:set>
                                      <p:cBhvr>
                                        <p:cTn id="21" dur="3000" fill="hold"/>
                                        <p:tgtEl>
                                          <p:spTgt spid="86020"/>
                                        </p:tgtEl>
                                        <p:attrNameLst>
                                          <p:attrName>fill.on</p:attrName>
                                        </p:attrNameLst>
                                      </p:cBhvr>
                                      <p:to>
                                        <p:strVal val="true"/>
                                      </p:to>
                                    </p:set>
                                    <p:animScale>
                                      <p:cBhvr>
                                        <p:cTn id="22" dur="1500" accel="50000" autoRev="1" fill="hold" tmFilter="0, 0; .33333, 1; 1, 1">
                                          <p:stCondLst>
                                            <p:cond delay="0"/>
                                          </p:stCondLst>
                                        </p:cTn>
                                        <p:tgtEl>
                                          <p:spTgt spid="86020"/>
                                        </p:tgtEl>
                                      </p:cBhvr>
                                      <p:from x="100000" y="100000"/>
                                      <p:to x="100000" y="140000"/>
                                    </p:animScale>
                                  </p:childTnLst>
                                </p:cTn>
                              </p:par>
                            </p:childTnLst>
                          </p:cTn>
                        </p:par>
                        <p:par>
                          <p:cTn id="23" fill="hold">
                            <p:stCondLst>
                              <p:cond delay="3000"/>
                            </p:stCondLst>
                            <p:childTnLst>
                              <p:par>
                                <p:cTn id="24" presetID="22" presetClass="emph" presetSubtype="0" fill="hold" grpId="0" nodeType="afterEffect">
                                  <p:stCondLst>
                                    <p:cond delay="0"/>
                                  </p:stCondLst>
                                  <p:childTnLst>
                                    <p:animClr clrSpc="hsl" dir="cw">
                                      <p:cBhvr override="childStyle">
                                        <p:cTn id="25" dur="1000" fill="hold"/>
                                        <p:tgtEl>
                                          <p:spTgt spid="86023"/>
                                        </p:tgtEl>
                                        <p:attrNameLst>
                                          <p:attrName>style.color</p:attrName>
                                        </p:attrNameLst>
                                      </p:cBhvr>
                                      <p:by>
                                        <p:hsl h="-7200000" s="0" l="0"/>
                                      </p:by>
                                    </p:animClr>
                                    <p:animClr clrSpc="hsl" dir="cw">
                                      <p:cBhvr>
                                        <p:cTn id="26" dur="1000" fill="hold"/>
                                        <p:tgtEl>
                                          <p:spTgt spid="86023"/>
                                        </p:tgtEl>
                                        <p:attrNameLst>
                                          <p:attrName>fillcolor</p:attrName>
                                        </p:attrNameLst>
                                      </p:cBhvr>
                                      <p:by>
                                        <p:hsl h="-7200000" s="0" l="0"/>
                                      </p:by>
                                    </p:animClr>
                                    <p:animClr clrSpc="hsl" dir="cw">
                                      <p:cBhvr>
                                        <p:cTn id="27" dur="1000" fill="hold"/>
                                        <p:tgtEl>
                                          <p:spTgt spid="86023"/>
                                        </p:tgtEl>
                                        <p:attrNameLst>
                                          <p:attrName>stroke.color</p:attrName>
                                        </p:attrNameLst>
                                      </p:cBhvr>
                                      <p:by>
                                        <p:hsl h="-7200000" s="0" l="0"/>
                                      </p:by>
                                    </p:animClr>
                                    <p:set>
                                      <p:cBhvr>
                                        <p:cTn id="28" dur="1000" fill="hold"/>
                                        <p:tgtEl>
                                          <p:spTgt spid="86023"/>
                                        </p:tgtEl>
                                        <p:attrNameLst>
                                          <p:attrName>fill.type</p:attrName>
                                        </p:attrNameLst>
                                      </p:cBhvr>
                                      <p:to>
                                        <p:strVal val="solid"/>
                                      </p:to>
                                    </p:set>
                                  </p:childTnLst>
                                </p:cTn>
                              </p:par>
                            </p:childTnLst>
                          </p:cTn>
                        </p:par>
                        <p:par>
                          <p:cTn id="29" fill="hold">
                            <p:stCondLst>
                              <p:cond delay="4000"/>
                            </p:stCondLst>
                            <p:childTnLst>
                              <p:par>
                                <p:cTn id="30" presetID="26" presetClass="emph" presetSubtype="0" fill="hold" grpId="1" nodeType="afterEffect">
                                  <p:stCondLst>
                                    <p:cond delay="0"/>
                                  </p:stCondLst>
                                  <p:childTnLst>
                                    <p:animEffect transition="out" filter="fade">
                                      <p:cBhvr>
                                        <p:cTn id="31" dur="1000" tmFilter="0, 0; .2, .5; .8, .5; 1, 0"/>
                                        <p:tgtEl>
                                          <p:spTgt spid="86029"/>
                                        </p:tgtEl>
                                      </p:cBhvr>
                                    </p:animEffect>
                                    <p:animScale>
                                      <p:cBhvr>
                                        <p:cTn id="32" dur="500" autoRev="1" fill="hold"/>
                                        <p:tgtEl>
                                          <p:spTgt spid="86029"/>
                                        </p:tgtEl>
                                      </p:cBhvr>
                                      <p:by x="105000" y="105000"/>
                                    </p:animScale>
                                  </p:childTnLst>
                                </p:cTn>
                              </p:par>
                            </p:childTnLst>
                          </p:cTn>
                        </p:par>
                        <p:par>
                          <p:cTn id="33" fill="hold">
                            <p:stCondLst>
                              <p:cond delay="5000"/>
                            </p:stCondLst>
                            <p:childTnLst>
                              <p:par>
                                <p:cTn id="34" presetID="22" presetClass="emph" presetSubtype="0" fill="hold" grpId="0" nodeType="afterEffect">
                                  <p:stCondLst>
                                    <p:cond delay="0"/>
                                  </p:stCondLst>
                                  <p:childTnLst>
                                    <p:animClr clrSpc="hsl" dir="cw">
                                      <p:cBhvr override="childStyle">
                                        <p:cTn id="35" dur="1000" fill="hold"/>
                                        <p:tgtEl>
                                          <p:spTgt spid="86035"/>
                                        </p:tgtEl>
                                        <p:attrNameLst>
                                          <p:attrName>style.color</p:attrName>
                                        </p:attrNameLst>
                                      </p:cBhvr>
                                      <p:by>
                                        <p:hsl h="-7200000" s="0" l="0"/>
                                      </p:by>
                                    </p:animClr>
                                    <p:animClr clrSpc="hsl" dir="cw">
                                      <p:cBhvr>
                                        <p:cTn id="36" dur="1000" fill="hold"/>
                                        <p:tgtEl>
                                          <p:spTgt spid="86035"/>
                                        </p:tgtEl>
                                        <p:attrNameLst>
                                          <p:attrName>fillcolor</p:attrName>
                                        </p:attrNameLst>
                                      </p:cBhvr>
                                      <p:by>
                                        <p:hsl h="-7200000" s="0" l="0"/>
                                      </p:by>
                                    </p:animClr>
                                    <p:animClr clrSpc="hsl" dir="cw">
                                      <p:cBhvr>
                                        <p:cTn id="37" dur="1000" fill="hold"/>
                                        <p:tgtEl>
                                          <p:spTgt spid="86035"/>
                                        </p:tgtEl>
                                        <p:attrNameLst>
                                          <p:attrName>stroke.color</p:attrName>
                                        </p:attrNameLst>
                                      </p:cBhvr>
                                      <p:by>
                                        <p:hsl h="-7200000" s="0" l="0"/>
                                      </p:by>
                                    </p:animClr>
                                    <p:set>
                                      <p:cBhvr>
                                        <p:cTn id="38" dur="1000" fill="hold"/>
                                        <p:tgtEl>
                                          <p:spTgt spid="86035"/>
                                        </p:tgtEl>
                                        <p:attrNameLst>
                                          <p:attrName>fill.type</p:attrName>
                                        </p:attrNameLst>
                                      </p:cBhvr>
                                      <p:to>
                                        <p:strVal val="solid"/>
                                      </p:to>
                                    </p:set>
                                  </p:childTnLst>
                                </p:cTn>
                              </p:par>
                            </p:childTnLst>
                          </p:cTn>
                        </p:par>
                        <p:par>
                          <p:cTn id="39" fill="hold">
                            <p:stCondLst>
                              <p:cond delay="6000"/>
                            </p:stCondLst>
                            <p:childTnLst>
                              <p:par>
                                <p:cTn id="40" presetID="26" presetClass="emph" presetSubtype="0" fill="hold" grpId="0" nodeType="afterEffect">
                                  <p:stCondLst>
                                    <p:cond delay="0"/>
                                  </p:stCondLst>
                                  <p:childTnLst>
                                    <p:animEffect transition="out" filter="fade">
                                      <p:cBhvr>
                                        <p:cTn id="41" dur="1000" tmFilter="0, 0; .2, .5; .8, .5; 1, 0"/>
                                        <p:tgtEl>
                                          <p:spTgt spid="86041"/>
                                        </p:tgtEl>
                                      </p:cBhvr>
                                    </p:animEffect>
                                    <p:animScale>
                                      <p:cBhvr>
                                        <p:cTn id="42" dur="500" autoRev="1" fill="hold"/>
                                        <p:tgtEl>
                                          <p:spTgt spid="86041"/>
                                        </p:tgtEl>
                                      </p:cBhvr>
                                      <p:by x="105000" y="105000"/>
                                    </p:animScale>
                                  </p:childTnLst>
                                </p:cTn>
                              </p:par>
                            </p:childTnLst>
                          </p:cTn>
                        </p:par>
                        <p:par>
                          <p:cTn id="43" fill="hold">
                            <p:stCondLst>
                              <p:cond delay="7000"/>
                            </p:stCondLst>
                            <p:childTnLst>
                              <p:par>
                                <p:cTn id="44" presetID="22" presetClass="emph" presetSubtype="0" fill="hold" grpId="0" nodeType="afterEffect">
                                  <p:stCondLst>
                                    <p:cond delay="0"/>
                                  </p:stCondLst>
                                  <p:childTnLst>
                                    <p:animClr clrSpc="hsl" dir="cw">
                                      <p:cBhvr override="childStyle">
                                        <p:cTn id="45" dur="500" fill="hold"/>
                                        <p:tgtEl>
                                          <p:spTgt spid="86039"/>
                                        </p:tgtEl>
                                        <p:attrNameLst>
                                          <p:attrName>style.color</p:attrName>
                                        </p:attrNameLst>
                                      </p:cBhvr>
                                      <p:by>
                                        <p:hsl h="-7200000" s="0" l="0"/>
                                      </p:by>
                                    </p:animClr>
                                    <p:animClr clrSpc="hsl" dir="cw">
                                      <p:cBhvr>
                                        <p:cTn id="46" dur="500" fill="hold"/>
                                        <p:tgtEl>
                                          <p:spTgt spid="86039"/>
                                        </p:tgtEl>
                                        <p:attrNameLst>
                                          <p:attrName>fillcolor</p:attrName>
                                        </p:attrNameLst>
                                      </p:cBhvr>
                                      <p:by>
                                        <p:hsl h="-7200000" s="0" l="0"/>
                                      </p:by>
                                    </p:animClr>
                                    <p:animClr clrSpc="hsl" dir="cw">
                                      <p:cBhvr>
                                        <p:cTn id="47" dur="500" fill="hold"/>
                                        <p:tgtEl>
                                          <p:spTgt spid="86039"/>
                                        </p:tgtEl>
                                        <p:attrNameLst>
                                          <p:attrName>stroke.color</p:attrName>
                                        </p:attrNameLst>
                                      </p:cBhvr>
                                      <p:by>
                                        <p:hsl h="-7200000" s="0" l="0"/>
                                      </p:by>
                                    </p:animClr>
                                    <p:set>
                                      <p:cBhvr>
                                        <p:cTn id="48" dur="500" fill="hold"/>
                                        <p:tgtEl>
                                          <p:spTgt spid="86039"/>
                                        </p:tgtEl>
                                        <p:attrNameLst>
                                          <p:attrName>fill.type</p:attrName>
                                        </p:attrNameLst>
                                      </p:cBhvr>
                                      <p:to>
                                        <p:strVal val="solid"/>
                                      </p:to>
                                    </p:set>
                                  </p:childTnLst>
                                </p:cTn>
                              </p:par>
                            </p:childTnLst>
                          </p:cTn>
                        </p:par>
                        <p:par>
                          <p:cTn id="49" fill="hold">
                            <p:stCondLst>
                              <p:cond delay="7500"/>
                            </p:stCondLst>
                            <p:childTnLst>
                              <p:par>
                                <p:cTn id="50" presetID="22" presetClass="emph" presetSubtype="0" fill="hold" grpId="0" nodeType="afterEffect">
                                  <p:stCondLst>
                                    <p:cond delay="0"/>
                                  </p:stCondLst>
                                  <p:childTnLst>
                                    <p:animClr clrSpc="hsl" dir="cw">
                                      <p:cBhvr override="childStyle">
                                        <p:cTn id="51" dur="1000" fill="hold"/>
                                        <p:tgtEl>
                                          <p:spTgt spid="86046"/>
                                        </p:tgtEl>
                                        <p:attrNameLst>
                                          <p:attrName>style.color</p:attrName>
                                        </p:attrNameLst>
                                      </p:cBhvr>
                                      <p:by>
                                        <p:hsl h="-7200000" s="0" l="0"/>
                                      </p:by>
                                    </p:animClr>
                                    <p:animClr clrSpc="hsl" dir="cw">
                                      <p:cBhvr>
                                        <p:cTn id="52" dur="1000" fill="hold"/>
                                        <p:tgtEl>
                                          <p:spTgt spid="86046"/>
                                        </p:tgtEl>
                                        <p:attrNameLst>
                                          <p:attrName>fillcolor</p:attrName>
                                        </p:attrNameLst>
                                      </p:cBhvr>
                                      <p:by>
                                        <p:hsl h="-7200000" s="0" l="0"/>
                                      </p:by>
                                    </p:animClr>
                                    <p:animClr clrSpc="hsl" dir="cw">
                                      <p:cBhvr>
                                        <p:cTn id="53" dur="1000" fill="hold"/>
                                        <p:tgtEl>
                                          <p:spTgt spid="86046"/>
                                        </p:tgtEl>
                                        <p:attrNameLst>
                                          <p:attrName>stroke.color</p:attrName>
                                        </p:attrNameLst>
                                      </p:cBhvr>
                                      <p:by>
                                        <p:hsl h="-7200000" s="0" l="0"/>
                                      </p:by>
                                    </p:animClr>
                                    <p:set>
                                      <p:cBhvr>
                                        <p:cTn id="54" dur="1000" fill="hold"/>
                                        <p:tgtEl>
                                          <p:spTgt spid="86046"/>
                                        </p:tgtEl>
                                        <p:attrNameLst>
                                          <p:attrName>fill.type</p:attrName>
                                        </p:attrNameLst>
                                      </p:cBhvr>
                                      <p:to>
                                        <p:strVal val="solid"/>
                                      </p:to>
                                    </p:set>
                                  </p:childTnLst>
                                </p:cTn>
                              </p:par>
                            </p:childTnLst>
                          </p:cTn>
                        </p:par>
                        <p:par>
                          <p:cTn id="55" fill="hold">
                            <p:stCondLst>
                              <p:cond delay="8500"/>
                            </p:stCondLst>
                            <p:childTnLst>
                              <p:par>
                                <p:cTn id="56" presetID="30" presetClass="emph" presetSubtype="0" fill="hold" grpId="0" nodeType="afterEffect">
                                  <p:stCondLst>
                                    <p:cond delay="0"/>
                                  </p:stCondLst>
                                  <p:childTnLst>
                                    <p:animClr clrSpc="hsl" dir="cw">
                                      <p:cBhvr override="childStyle">
                                        <p:cTn id="57" dur="1000" fill="hold"/>
                                        <p:tgtEl>
                                          <p:spTgt spid="86052"/>
                                        </p:tgtEl>
                                        <p:attrNameLst>
                                          <p:attrName>style.color</p:attrName>
                                        </p:attrNameLst>
                                      </p:cBhvr>
                                      <p:by>
                                        <p:hsl h="0" s="12549" l="25098"/>
                                      </p:by>
                                    </p:animClr>
                                    <p:animClr clrSpc="hsl" dir="cw">
                                      <p:cBhvr>
                                        <p:cTn id="58" dur="1000" fill="hold"/>
                                        <p:tgtEl>
                                          <p:spTgt spid="86052"/>
                                        </p:tgtEl>
                                        <p:attrNameLst>
                                          <p:attrName>fillcolor</p:attrName>
                                        </p:attrNameLst>
                                      </p:cBhvr>
                                      <p:by>
                                        <p:hsl h="0" s="12549" l="25098"/>
                                      </p:by>
                                    </p:animClr>
                                    <p:animClr clrSpc="hsl" dir="cw">
                                      <p:cBhvr>
                                        <p:cTn id="59" dur="1000" fill="hold"/>
                                        <p:tgtEl>
                                          <p:spTgt spid="86052"/>
                                        </p:tgtEl>
                                        <p:attrNameLst>
                                          <p:attrName>stroke.color</p:attrName>
                                        </p:attrNameLst>
                                      </p:cBhvr>
                                      <p:by>
                                        <p:hsl h="0" s="12549" l="25098"/>
                                      </p:by>
                                    </p:animClr>
                                    <p:set>
                                      <p:cBhvr>
                                        <p:cTn id="60" dur="1000" fill="hold"/>
                                        <p:tgtEl>
                                          <p:spTgt spid="86052"/>
                                        </p:tgtEl>
                                        <p:attrNameLst>
                                          <p:attrName>fill.type</p:attrName>
                                        </p:attrNameLst>
                                      </p:cBhvr>
                                      <p:to>
                                        <p:strVal val="solid"/>
                                      </p:to>
                                    </p:set>
                                  </p:childTnLst>
                                </p:cTn>
                              </p:par>
                            </p:childTnLst>
                          </p:cTn>
                        </p:par>
                        <p:par>
                          <p:cTn id="61" fill="hold">
                            <p:stCondLst>
                              <p:cond delay="9500"/>
                            </p:stCondLst>
                            <p:childTnLst>
                              <p:par>
                                <p:cTn id="62" presetID="26" presetClass="emph" presetSubtype="0" fill="hold" grpId="0" nodeType="afterEffect">
                                  <p:stCondLst>
                                    <p:cond delay="0"/>
                                  </p:stCondLst>
                                  <p:childTnLst>
                                    <p:animEffect transition="out" filter="fade">
                                      <p:cBhvr>
                                        <p:cTn id="63" dur="1000" tmFilter="0, 0; .2, .5; .8, .5; 1, 0"/>
                                        <p:tgtEl>
                                          <p:spTgt spid="86053"/>
                                        </p:tgtEl>
                                      </p:cBhvr>
                                    </p:animEffect>
                                    <p:animScale>
                                      <p:cBhvr>
                                        <p:cTn id="64" dur="500" autoRev="1" fill="hold"/>
                                        <p:tgtEl>
                                          <p:spTgt spid="86053"/>
                                        </p:tgtEl>
                                      </p:cBhvr>
                                      <p:by x="105000" y="105000"/>
                                    </p:animScale>
                                  </p:childTnLst>
                                </p:cTn>
                              </p:par>
                            </p:childTnLst>
                          </p:cTn>
                        </p:par>
                        <p:par>
                          <p:cTn id="65" fill="hold">
                            <p:stCondLst>
                              <p:cond delay="10500"/>
                            </p:stCondLst>
                            <p:childTnLst>
                              <p:par>
                                <p:cTn id="66" presetID="26" presetClass="emph" presetSubtype="0" fill="hold" grpId="0" nodeType="afterEffect">
                                  <p:stCondLst>
                                    <p:cond delay="0"/>
                                  </p:stCondLst>
                                  <p:childTnLst>
                                    <p:animEffect transition="out" filter="fade">
                                      <p:cBhvr>
                                        <p:cTn id="67" dur="1000" tmFilter="0, 0; .2, .5; .8, .5; 1, 0"/>
                                        <p:tgtEl>
                                          <p:spTgt spid="86054"/>
                                        </p:tgtEl>
                                      </p:cBhvr>
                                    </p:animEffect>
                                    <p:animScale>
                                      <p:cBhvr>
                                        <p:cTn id="68" dur="500" autoRev="1" fill="hold"/>
                                        <p:tgtEl>
                                          <p:spTgt spid="86054"/>
                                        </p:tgtEl>
                                      </p:cBhvr>
                                      <p:by x="105000" y="105000"/>
                                    </p:animScale>
                                  </p:childTnLst>
                                </p:cTn>
                              </p:par>
                            </p:childTnLst>
                          </p:cTn>
                        </p:par>
                        <p:par>
                          <p:cTn id="69" fill="hold">
                            <p:stCondLst>
                              <p:cond delay="11500"/>
                            </p:stCondLst>
                            <p:childTnLst>
                              <p:par>
                                <p:cTn id="70" presetID="26" presetClass="emph" presetSubtype="0" fill="hold" grpId="0" nodeType="afterEffect">
                                  <p:stCondLst>
                                    <p:cond delay="0"/>
                                  </p:stCondLst>
                                  <p:childTnLst>
                                    <p:animEffect transition="out" filter="fade">
                                      <p:cBhvr>
                                        <p:cTn id="71" dur="1000" tmFilter="0, 0; .2, .5; .8, .5; 1, 0"/>
                                        <p:tgtEl>
                                          <p:spTgt spid="86055"/>
                                        </p:tgtEl>
                                      </p:cBhvr>
                                    </p:animEffect>
                                    <p:animScale>
                                      <p:cBhvr>
                                        <p:cTn id="72" dur="500" autoRev="1" fill="hold"/>
                                        <p:tgtEl>
                                          <p:spTgt spid="86055"/>
                                        </p:tgtEl>
                                      </p:cBhvr>
                                      <p:by x="105000" y="105000"/>
                                    </p:animScale>
                                  </p:childTnLst>
                                </p:cTn>
                              </p:par>
                            </p:childTnLst>
                          </p:cTn>
                        </p:par>
                        <p:par>
                          <p:cTn id="73" fill="hold">
                            <p:stCondLst>
                              <p:cond delay="12500"/>
                            </p:stCondLst>
                            <p:childTnLst>
                              <p:par>
                                <p:cTn id="74" presetID="22" presetClass="emph" presetSubtype="0" fill="hold" grpId="0" nodeType="afterEffect">
                                  <p:stCondLst>
                                    <p:cond delay="0"/>
                                  </p:stCondLst>
                                  <p:childTnLst>
                                    <p:animClr clrSpc="hsl" dir="cw">
                                      <p:cBhvr override="childStyle">
                                        <p:cTn id="75" dur="1000" fill="hold"/>
                                        <p:tgtEl>
                                          <p:spTgt spid="86056"/>
                                        </p:tgtEl>
                                        <p:attrNameLst>
                                          <p:attrName>style.color</p:attrName>
                                        </p:attrNameLst>
                                      </p:cBhvr>
                                      <p:by>
                                        <p:hsl h="-7200000" s="0" l="0"/>
                                      </p:by>
                                    </p:animClr>
                                    <p:animClr clrSpc="hsl" dir="cw">
                                      <p:cBhvr>
                                        <p:cTn id="76" dur="1000" fill="hold"/>
                                        <p:tgtEl>
                                          <p:spTgt spid="86056"/>
                                        </p:tgtEl>
                                        <p:attrNameLst>
                                          <p:attrName>fillcolor</p:attrName>
                                        </p:attrNameLst>
                                      </p:cBhvr>
                                      <p:by>
                                        <p:hsl h="-7200000" s="0" l="0"/>
                                      </p:by>
                                    </p:animClr>
                                    <p:animClr clrSpc="hsl" dir="cw">
                                      <p:cBhvr>
                                        <p:cTn id="77" dur="1000" fill="hold"/>
                                        <p:tgtEl>
                                          <p:spTgt spid="86056"/>
                                        </p:tgtEl>
                                        <p:attrNameLst>
                                          <p:attrName>stroke.color</p:attrName>
                                        </p:attrNameLst>
                                      </p:cBhvr>
                                      <p:by>
                                        <p:hsl h="-7200000" s="0" l="0"/>
                                      </p:by>
                                    </p:animClr>
                                    <p:set>
                                      <p:cBhvr>
                                        <p:cTn id="78" dur="1000" fill="hold"/>
                                        <p:tgtEl>
                                          <p:spTgt spid="86056"/>
                                        </p:tgtEl>
                                        <p:attrNameLst>
                                          <p:attrName>fill.type</p:attrName>
                                        </p:attrNameLst>
                                      </p:cBhvr>
                                      <p:to>
                                        <p:strVal val="solid"/>
                                      </p:to>
                                    </p:set>
                                  </p:childTnLst>
                                </p:cTn>
                              </p:par>
                            </p:childTnLst>
                          </p:cTn>
                        </p:par>
                        <p:par>
                          <p:cTn id="79" fill="hold">
                            <p:stCondLst>
                              <p:cond delay="13500"/>
                            </p:stCondLst>
                            <p:childTnLst>
                              <p:par>
                                <p:cTn id="80" presetID="3" presetClass="entr" presetSubtype="10" fill="hold" grpId="0" nodeType="afterEffect">
                                  <p:stCondLst>
                                    <p:cond delay="0"/>
                                  </p:stCondLst>
                                  <p:childTnLst>
                                    <p:set>
                                      <p:cBhvr>
                                        <p:cTn id="81" dur="1" fill="hold">
                                          <p:stCondLst>
                                            <p:cond delay="0"/>
                                          </p:stCondLst>
                                        </p:cTn>
                                        <p:tgtEl>
                                          <p:spTgt spid="86021"/>
                                        </p:tgtEl>
                                        <p:attrNameLst>
                                          <p:attrName>style.visibility</p:attrName>
                                        </p:attrNameLst>
                                      </p:cBhvr>
                                      <p:to>
                                        <p:strVal val="visible"/>
                                      </p:to>
                                    </p:set>
                                    <p:animEffect transition="in" filter="blinds(horizontal)">
                                      <p:cBhvr>
                                        <p:cTn id="82" dur="1000"/>
                                        <p:tgtEl>
                                          <p:spTgt spid="86021"/>
                                        </p:tgtEl>
                                      </p:cBhvr>
                                    </p:animEffect>
                                  </p:childTnLst>
                                </p:cTn>
                              </p:par>
                            </p:childTnLst>
                          </p:cTn>
                        </p:par>
                        <p:par>
                          <p:cTn id="83" fill="hold">
                            <p:stCondLst>
                              <p:cond delay="14500"/>
                            </p:stCondLst>
                            <p:childTnLst>
                              <p:par>
                                <p:cTn id="84" presetID="3" presetClass="entr" presetSubtype="10" fill="hold" grpId="0" nodeType="afterEffect">
                                  <p:stCondLst>
                                    <p:cond delay="0"/>
                                  </p:stCondLst>
                                  <p:childTnLst>
                                    <p:set>
                                      <p:cBhvr>
                                        <p:cTn id="85" dur="1" fill="hold">
                                          <p:stCondLst>
                                            <p:cond delay="0"/>
                                          </p:stCondLst>
                                        </p:cTn>
                                        <p:tgtEl>
                                          <p:spTgt spid="86024"/>
                                        </p:tgtEl>
                                        <p:attrNameLst>
                                          <p:attrName>style.visibility</p:attrName>
                                        </p:attrNameLst>
                                      </p:cBhvr>
                                      <p:to>
                                        <p:strVal val="visible"/>
                                      </p:to>
                                    </p:set>
                                    <p:animEffect transition="in" filter="blinds(horizontal)">
                                      <p:cBhvr>
                                        <p:cTn id="86" dur="1000"/>
                                        <p:tgtEl>
                                          <p:spTgt spid="86024"/>
                                        </p:tgtEl>
                                      </p:cBhvr>
                                    </p:animEffect>
                                  </p:childTnLst>
                                </p:cTn>
                              </p:par>
                            </p:childTnLst>
                          </p:cTn>
                        </p:par>
                        <p:par>
                          <p:cTn id="87" fill="hold">
                            <p:stCondLst>
                              <p:cond delay="15500"/>
                            </p:stCondLst>
                            <p:childTnLst>
                              <p:par>
                                <p:cTn id="88" presetID="3" presetClass="entr" presetSubtype="10" fill="hold" grpId="0" nodeType="afterEffect">
                                  <p:stCondLst>
                                    <p:cond delay="0"/>
                                  </p:stCondLst>
                                  <p:childTnLst>
                                    <p:set>
                                      <p:cBhvr>
                                        <p:cTn id="89" dur="1" fill="hold">
                                          <p:stCondLst>
                                            <p:cond delay="0"/>
                                          </p:stCondLst>
                                        </p:cTn>
                                        <p:tgtEl>
                                          <p:spTgt spid="86032"/>
                                        </p:tgtEl>
                                        <p:attrNameLst>
                                          <p:attrName>style.visibility</p:attrName>
                                        </p:attrNameLst>
                                      </p:cBhvr>
                                      <p:to>
                                        <p:strVal val="visible"/>
                                      </p:to>
                                    </p:set>
                                    <p:animEffect transition="in" filter="blinds(horizontal)">
                                      <p:cBhvr>
                                        <p:cTn id="90" dur="1000"/>
                                        <p:tgtEl>
                                          <p:spTgt spid="86032"/>
                                        </p:tgtEl>
                                      </p:cBhvr>
                                    </p:animEffect>
                                  </p:childTnLst>
                                </p:cTn>
                              </p:par>
                            </p:childTnLst>
                          </p:cTn>
                        </p:par>
                        <p:par>
                          <p:cTn id="91" fill="hold">
                            <p:stCondLst>
                              <p:cond delay="16500"/>
                            </p:stCondLst>
                            <p:childTnLst>
                              <p:par>
                                <p:cTn id="92" presetID="3" presetClass="entr" presetSubtype="10" fill="hold" grpId="0" nodeType="afterEffect">
                                  <p:stCondLst>
                                    <p:cond delay="0"/>
                                  </p:stCondLst>
                                  <p:childTnLst>
                                    <p:set>
                                      <p:cBhvr>
                                        <p:cTn id="93" dur="1" fill="hold">
                                          <p:stCondLst>
                                            <p:cond delay="0"/>
                                          </p:stCondLst>
                                        </p:cTn>
                                        <p:tgtEl>
                                          <p:spTgt spid="86038"/>
                                        </p:tgtEl>
                                        <p:attrNameLst>
                                          <p:attrName>style.visibility</p:attrName>
                                        </p:attrNameLst>
                                      </p:cBhvr>
                                      <p:to>
                                        <p:strVal val="visible"/>
                                      </p:to>
                                    </p:set>
                                    <p:animEffect transition="in" filter="blinds(horizontal)">
                                      <p:cBhvr>
                                        <p:cTn id="94" dur="1000"/>
                                        <p:tgtEl>
                                          <p:spTgt spid="86038"/>
                                        </p:tgtEl>
                                      </p:cBhvr>
                                    </p:animEffect>
                                  </p:childTnLst>
                                </p:cTn>
                              </p:par>
                            </p:childTnLst>
                          </p:cTn>
                        </p:par>
                        <p:par>
                          <p:cTn id="95" fill="hold">
                            <p:stCondLst>
                              <p:cond delay="17500"/>
                            </p:stCondLst>
                            <p:childTnLst>
                              <p:par>
                                <p:cTn id="96" presetID="3" presetClass="entr" presetSubtype="10" fill="hold" grpId="0" nodeType="afterEffect">
                                  <p:stCondLst>
                                    <p:cond delay="0"/>
                                  </p:stCondLst>
                                  <p:childTnLst>
                                    <p:set>
                                      <p:cBhvr>
                                        <p:cTn id="97" dur="1" fill="hold">
                                          <p:stCondLst>
                                            <p:cond delay="0"/>
                                          </p:stCondLst>
                                        </p:cTn>
                                        <p:tgtEl>
                                          <p:spTgt spid="86047"/>
                                        </p:tgtEl>
                                        <p:attrNameLst>
                                          <p:attrName>style.visibility</p:attrName>
                                        </p:attrNameLst>
                                      </p:cBhvr>
                                      <p:to>
                                        <p:strVal val="visible"/>
                                      </p:to>
                                    </p:set>
                                    <p:animEffect transition="in" filter="blinds(horizontal)">
                                      <p:cBhvr>
                                        <p:cTn id="98" dur="1000"/>
                                        <p:tgtEl>
                                          <p:spTgt spid="86047"/>
                                        </p:tgtEl>
                                      </p:cBhvr>
                                    </p:animEffect>
                                  </p:childTnLst>
                                </p:cTn>
                              </p:par>
                            </p:childTnLst>
                          </p:cTn>
                        </p:par>
                        <p:par>
                          <p:cTn id="99" fill="hold">
                            <p:stCondLst>
                              <p:cond delay="18500"/>
                            </p:stCondLst>
                            <p:childTnLst>
                              <p:par>
                                <p:cTn id="100" presetID="3" presetClass="entr" presetSubtype="10" fill="hold" grpId="0" nodeType="afterEffect">
                                  <p:stCondLst>
                                    <p:cond delay="0"/>
                                  </p:stCondLst>
                                  <p:childTnLst>
                                    <p:set>
                                      <p:cBhvr>
                                        <p:cTn id="101" dur="1" fill="hold">
                                          <p:stCondLst>
                                            <p:cond delay="0"/>
                                          </p:stCondLst>
                                        </p:cTn>
                                        <p:tgtEl>
                                          <p:spTgt spid="86081"/>
                                        </p:tgtEl>
                                        <p:attrNameLst>
                                          <p:attrName>style.visibility</p:attrName>
                                        </p:attrNameLst>
                                      </p:cBhvr>
                                      <p:to>
                                        <p:strVal val="visible"/>
                                      </p:to>
                                    </p:set>
                                    <p:animEffect transition="in" filter="blinds(horizontal)">
                                      <p:cBhvr>
                                        <p:cTn id="102" dur="500"/>
                                        <p:tgtEl>
                                          <p:spTgt spid="86081"/>
                                        </p:tgtEl>
                                      </p:cBhvr>
                                    </p:animEffect>
                                  </p:childTnLst>
                                </p:cTn>
                              </p:par>
                            </p:childTnLst>
                          </p:cTn>
                        </p:par>
                        <p:par>
                          <p:cTn id="103" fill="hold">
                            <p:stCondLst>
                              <p:cond delay="19000"/>
                            </p:stCondLst>
                            <p:childTnLst>
                              <p:par>
                                <p:cTn id="104" presetID="3" presetClass="entr" presetSubtype="10" fill="hold" grpId="0" nodeType="afterEffect">
                                  <p:stCondLst>
                                    <p:cond delay="0"/>
                                  </p:stCondLst>
                                  <p:childTnLst>
                                    <p:set>
                                      <p:cBhvr>
                                        <p:cTn id="105" dur="1" fill="hold">
                                          <p:stCondLst>
                                            <p:cond delay="0"/>
                                          </p:stCondLst>
                                        </p:cTn>
                                        <p:tgtEl>
                                          <p:spTgt spid="86050"/>
                                        </p:tgtEl>
                                        <p:attrNameLst>
                                          <p:attrName>style.visibility</p:attrName>
                                        </p:attrNameLst>
                                      </p:cBhvr>
                                      <p:to>
                                        <p:strVal val="visible"/>
                                      </p:to>
                                    </p:set>
                                    <p:animEffect transition="in" filter="blinds(horizontal)">
                                      <p:cBhvr>
                                        <p:cTn id="106" dur="1000"/>
                                        <p:tgtEl>
                                          <p:spTgt spid="86050"/>
                                        </p:tgtEl>
                                      </p:cBhvr>
                                    </p:animEffect>
                                  </p:childTnLst>
                                </p:cTn>
                              </p:par>
                            </p:childTnLst>
                          </p:cTn>
                        </p:par>
                        <p:par>
                          <p:cTn id="107" fill="hold">
                            <p:stCondLst>
                              <p:cond delay="20000"/>
                            </p:stCondLst>
                            <p:childTnLst>
                              <p:par>
                                <p:cTn id="108" presetID="3" presetClass="entr" presetSubtype="10" fill="hold" grpId="0" nodeType="afterEffect">
                                  <p:stCondLst>
                                    <p:cond delay="0"/>
                                  </p:stCondLst>
                                  <p:childTnLst>
                                    <p:set>
                                      <p:cBhvr>
                                        <p:cTn id="109" dur="1" fill="hold">
                                          <p:stCondLst>
                                            <p:cond delay="0"/>
                                          </p:stCondLst>
                                        </p:cTn>
                                        <p:tgtEl>
                                          <p:spTgt spid="86082"/>
                                        </p:tgtEl>
                                        <p:attrNameLst>
                                          <p:attrName>style.visibility</p:attrName>
                                        </p:attrNameLst>
                                      </p:cBhvr>
                                      <p:to>
                                        <p:strVal val="visible"/>
                                      </p:to>
                                    </p:set>
                                    <p:animEffect transition="in" filter="blinds(horizontal)">
                                      <p:cBhvr>
                                        <p:cTn id="110" dur="500"/>
                                        <p:tgtEl>
                                          <p:spTgt spid="86082"/>
                                        </p:tgtEl>
                                      </p:cBhvr>
                                    </p:animEffect>
                                  </p:childTnLst>
                                </p:cTn>
                              </p:par>
                            </p:childTnLst>
                          </p:cTn>
                        </p:par>
                        <p:par>
                          <p:cTn id="111" fill="hold">
                            <p:stCondLst>
                              <p:cond delay="20500"/>
                            </p:stCondLst>
                            <p:childTnLst>
                              <p:par>
                                <p:cTn id="112" presetID="3" presetClass="entr" presetSubtype="10" fill="hold" grpId="0" nodeType="afterEffect">
                                  <p:stCondLst>
                                    <p:cond delay="0"/>
                                  </p:stCondLst>
                                  <p:childTnLst>
                                    <p:set>
                                      <p:cBhvr>
                                        <p:cTn id="113" dur="1" fill="hold">
                                          <p:stCondLst>
                                            <p:cond delay="0"/>
                                          </p:stCondLst>
                                        </p:cTn>
                                        <p:tgtEl>
                                          <p:spTgt spid="86051"/>
                                        </p:tgtEl>
                                        <p:attrNameLst>
                                          <p:attrName>style.visibility</p:attrName>
                                        </p:attrNameLst>
                                      </p:cBhvr>
                                      <p:to>
                                        <p:strVal val="visible"/>
                                      </p:to>
                                    </p:set>
                                    <p:animEffect transition="in" filter="blinds(horizontal)">
                                      <p:cBhvr>
                                        <p:cTn id="114" dur="1000"/>
                                        <p:tgtEl>
                                          <p:spTgt spid="86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P spid="86021" grpId="0" animBg="1"/>
      <p:bldP spid="86022" grpId="0" animBg="1"/>
      <p:bldP spid="86023" grpId="0" animBg="1"/>
      <p:bldP spid="86024" grpId="0" animBg="1"/>
      <p:bldP spid="86029" grpId="1" animBg="1"/>
      <p:bldP spid="86032" grpId="0" animBg="1"/>
      <p:bldP spid="86035" grpId="0" animBg="1"/>
      <p:bldP spid="86038" grpId="0" animBg="1"/>
      <p:bldP spid="86039" grpId="0" animBg="1"/>
      <p:bldP spid="86041" grpId="0" animBg="1"/>
      <p:bldP spid="86046" grpId="0" animBg="1"/>
      <p:bldP spid="86047" grpId="0" animBg="1"/>
      <p:bldP spid="86050" grpId="0" animBg="1"/>
      <p:bldP spid="86051" grpId="0" animBg="1"/>
      <p:bldP spid="86052" grpId="0" animBg="1"/>
      <p:bldP spid="86053" grpId="0" animBg="1"/>
      <p:bldP spid="86054" grpId="0" animBg="1"/>
      <p:bldP spid="86055" grpId="0" animBg="1"/>
      <p:bldP spid="86056" grpId="0" animBg="1"/>
      <p:bldP spid="86081" grpId="0"/>
      <p:bldP spid="860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59" y="1075765"/>
            <a:ext cx="7261412" cy="621254"/>
          </a:xfrm>
        </p:spPr>
        <p:txBody>
          <a:bodyPr>
            <a:normAutofit/>
          </a:bodyPr>
          <a:lstStyle/>
          <a:p>
            <a:pPr algn="ctr"/>
            <a:r>
              <a:rPr lang="en-US" sz="3530" dirty="0"/>
              <a:t>Plan Review Checklists</a:t>
            </a:r>
          </a:p>
        </p:txBody>
      </p:sp>
      <p:sp>
        <p:nvSpPr>
          <p:cNvPr id="3" name="Content Placeholder 2"/>
          <p:cNvSpPr>
            <a:spLocks noGrp="1"/>
          </p:cNvSpPr>
          <p:nvPr>
            <p:ph idx="1"/>
          </p:nvPr>
        </p:nvSpPr>
        <p:spPr>
          <a:xfrm>
            <a:off x="941294" y="1882588"/>
            <a:ext cx="7261412" cy="3361765"/>
          </a:xfrm>
          <a:noFill/>
        </p:spPr>
        <p:txBody>
          <a:bodyPr>
            <a:noAutofit/>
          </a:bodyPr>
          <a:lstStyle/>
          <a:p>
            <a:r>
              <a:rPr lang="en-US" sz="1765" dirty="0"/>
              <a:t>Guidance to help PWS engineer prepare a complete submittal for construction approval of new public water systems, system modification, or separation distance waiver requests. </a:t>
            </a:r>
          </a:p>
          <a:p>
            <a:r>
              <a:rPr lang="en-US" sz="1765" dirty="0"/>
              <a:t>Can be found online in the DEC Drinking Water website: </a:t>
            </a:r>
            <a:r>
              <a:rPr lang="en-US" sz="1765" dirty="0">
                <a:solidFill>
                  <a:schemeClr val="accent1"/>
                </a:solidFill>
              </a:rPr>
              <a:t>http://dec.alaska.gov/eh/dw/engineering/plan-review/</a:t>
            </a:r>
          </a:p>
          <a:p>
            <a:r>
              <a:rPr lang="en-US" sz="1765" dirty="0" smtClean="0"/>
              <a:t>Additional </a:t>
            </a:r>
            <a:r>
              <a:rPr lang="en-US" sz="1765" dirty="0"/>
              <a:t>information, beyond checklist questions, may be requested by the Department as part of the plan review process.</a:t>
            </a:r>
          </a:p>
          <a:p>
            <a:r>
              <a:rPr lang="en-US" sz="1765" dirty="0"/>
              <a:t>Checklist (except for Checklist </a:t>
            </a:r>
            <a:r>
              <a:rPr lang="en-US" sz="1765" dirty="0">
                <a:latin typeface="+mj-lt"/>
              </a:rPr>
              <a:t>0.0</a:t>
            </a:r>
            <a:r>
              <a:rPr lang="en-US" sz="1765" dirty="0"/>
              <a:t>) are not required to be submitted, </a:t>
            </a:r>
          </a:p>
          <a:p>
            <a:pPr lvl="1">
              <a:buNone/>
            </a:pPr>
            <a:r>
              <a:rPr lang="en-US" sz="1588" dirty="0">
                <a:solidFill>
                  <a:schemeClr val="accent1"/>
                </a:solidFill>
              </a:rPr>
              <a:t>but it helps speed up the review if you point where </a:t>
            </a:r>
          </a:p>
          <a:p>
            <a:pPr lvl="1">
              <a:buNone/>
            </a:pPr>
            <a:r>
              <a:rPr lang="en-US" sz="1588" dirty="0">
                <a:solidFill>
                  <a:schemeClr val="accent1"/>
                </a:solidFill>
              </a:rPr>
              <a:t>in the submittal DEC can find the answers to relevant</a:t>
            </a:r>
          </a:p>
          <a:p>
            <a:pPr lvl="1">
              <a:buNone/>
            </a:pPr>
            <a:r>
              <a:rPr lang="en-US" sz="1588" dirty="0">
                <a:solidFill>
                  <a:schemeClr val="accent1"/>
                </a:solidFill>
              </a:rPr>
              <a:t>checklist questions</a:t>
            </a:r>
          </a:p>
        </p:txBody>
      </p:sp>
      <p:sp>
        <p:nvSpPr>
          <p:cNvPr id="4" name="Date Placeholder 3"/>
          <p:cNvSpPr>
            <a:spLocks noGrp="1"/>
          </p:cNvSpPr>
          <p:nvPr>
            <p:ph type="dt" sz="half" idx="10"/>
          </p:nvPr>
        </p:nvSpPr>
        <p:spPr/>
        <p:txBody>
          <a:bodyPr/>
          <a:lstStyle/>
          <a:p>
            <a:fld id="{25FA6C68-35EE-4C0F-A402-EA0142E60C14}"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11</a:t>
            </a:fld>
            <a:endParaRPr kumimoji="0" lang="en-US" dirty="0"/>
          </a:p>
        </p:txBody>
      </p:sp>
      <p:pic>
        <p:nvPicPr>
          <p:cNvPr id="2050" name="Picture 2" descr="C:\Documents and Settings\ajlammers\Local Settings\Temporary Internet Files\Content.IE5\CTX3DBTT\MC9002971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7436" y="4571583"/>
            <a:ext cx="2192151" cy="1896124"/>
          </a:xfrm>
          <a:prstGeom prst="rect">
            <a:avLst/>
          </a:prstGeom>
          <a:noFill/>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9EEBA-494B-4502-B208-7AD555A9D8CE}" type="datetime1">
              <a:rPr lang="en-US" smtClean="0"/>
              <a:t>11/30/2018</a:t>
            </a:fld>
            <a:endParaRPr lang="en-US" dirty="0"/>
          </a:p>
        </p:txBody>
      </p:sp>
      <p:sp>
        <p:nvSpPr>
          <p:cNvPr id="3" name="Slide Number Placeholder 2"/>
          <p:cNvSpPr>
            <a:spLocks noGrp="1"/>
          </p:cNvSpPr>
          <p:nvPr>
            <p:ph type="sldNum" sz="quarter" idx="12"/>
          </p:nvPr>
        </p:nvSpPr>
        <p:spPr/>
        <p:txBody>
          <a:bodyPr/>
          <a:lstStyle/>
          <a:p>
            <a:fld id="{042AED99-7FB4-404E-8A97-64753DCE42EC}" type="slidenum">
              <a:rPr kumimoji="0" lang="en-US" smtClean="0"/>
              <a:pPr/>
              <a:t>12</a:t>
            </a:fld>
            <a:endParaRPr kumimoji="0" lang="en-US" dirty="0"/>
          </a:p>
        </p:txBody>
      </p:sp>
      <p:pic>
        <p:nvPicPr>
          <p:cNvPr id="5" name="Picture 4"/>
          <p:cNvPicPr>
            <a:picLocks noChangeAspect="1"/>
          </p:cNvPicPr>
          <p:nvPr/>
        </p:nvPicPr>
        <p:blipFill>
          <a:blip r:embed="rId3"/>
          <a:stretch>
            <a:fillRect/>
          </a:stretch>
        </p:blipFill>
        <p:spPr>
          <a:xfrm>
            <a:off x="762000" y="76200"/>
            <a:ext cx="7323337" cy="6858000"/>
          </a:xfrm>
          <a:prstGeom prst="rect">
            <a:avLst/>
          </a:prstGeom>
        </p:spPr>
      </p:pic>
      <p:sp>
        <p:nvSpPr>
          <p:cNvPr id="6" name="Right Arrow 5"/>
          <p:cNvSpPr/>
          <p:nvPr/>
        </p:nvSpPr>
        <p:spPr>
          <a:xfrm rot="10800000">
            <a:off x="2286000" y="2917114"/>
            <a:ext cx="990600" cy="21048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82" dirty="0"/>
          </a:p>
        </p:txBody>
      </p:sp>
      <p:sp>
        <p:nvSpPr>
          <p:cNvPr id="8" name="TextBox 7"/>
          <p:cNvSpPr txBox="1"/>
          <p:nvPr/>
        </p:nvSpPr>
        <p:spPr>
          <a:xfrm>
            <a:off x="1676400" y="1371600"/>
            <a:ext cx="5691809" cy="369332"/>
          </a:xfrm>
          <a:prstGeom prst="rect">
            <a:avLst/>
          </a:prstGeom>
          <a:solidFill>
            <a:srgbClr val="FFFF00"/>
          </a:solidFill>
          <a:ln>
            <a:solidFill>
              <a:schemeClr val="tx1"/>
            </a:solidFill>
          </a:ln>
        </p:spPr>
        <p:txBody>
          <a:bodyPr wrap="square" rtlCol="0">
            <a:spAutoFit/>
          </a:bodyPr>
          <a:lstStyle/>
          <a:p>
            <a:r>
              <a:rPr lang="en-US" sz="1800" dirty="0"/>
              <a:t>http://dec.alaska.gov/eh/dw/engineering/plan-review</a:t>
            </a:r>
            <a:r>
              <a:rPr lang="en-US" sz="1800" dirty="0" smtClean="0"/>
              <a:t>/ </a:t>
            </a:r>
            <a:endParaRPr lang="en-US" sz="18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6792C-297F-4769-8AEC-653CECAC0A14}" type="datetime1">
              <a:rPr lang="en-US" smtClean="0"/>
              <a:t>11/30/2018</a:t>
            </a:fld>
            <a:endParaRPr lang="en-US" dirty="0"/>
          </a:p>
        </p:txBody>
      </p:sp>
      <p:sp>
        <p:nvSpPr>
          <p:cNvPr id="3" name="Slide Number Placeholder 2"/>
          <p:cNvSpPr>
            <a:spLocks noGrp="1"/>
          </p:cNvSpPr>
          <p:nvPr>
            <p:ph type="sldNum" sz="quarter" idx="12"/>
          </p:nvPr>
        </p:nvSpPr>
        <p:spPr/>
        <p:txBody>
          <a:bodyPr/>
          <a:lstStyle/>
          <a:p>
            <a:fld id="{042AED99-7FB4-404E-8A97-64753DCE42EC}" type="slidenum">
              <a:rPr kumimoji="0" lang="en-US" smtClean="0"/>
              <a:pPr/>
              <a:t>13</a:t>
            </a:fld>
            <a:endParaRPr kumimoji="0" lang="en-US" dirty="0"/>
          </a:p>
        </p:txBody>
      </p:sp>
      <p:pic>
        <p:nvPicPr>
          <p:cNvPr id="8" name="Picture 7"/>
          <p:cNvPicPr>
            <a:picLocks noChangeAspect="1"/>
          </p:cNvPicPr>
          <p:nvPr/>
        </p:nvPicPr>
        <p:blipFill>
          <a:blip r:embed="rId3"/>
          <a:stretch>
            <a:fillRect/>
          </a:stretch>
        </p:blipFill>
        <p:spPr>
          <a:xfrm>
            <a:off x="1819308" y="0"/>
            <a:ext cx="5505384" cy="685800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294" y="2084294"/>
            <a:ext cx="7261412" cy="3092824"/>
          </a:xfrm>
        </p:spPr>
        <p:txBody>
          <a:bodyPr>
            <a:noAutofit/>
          </a:bodyPr>
          <a:lstStyle/>
          <a:p>
            <a:r>
              <a:rPr lang="en-US" sz="2118" dirty="0"/>
              <a:t>The timelines for the plan approval process can vary greatly (Goal is 30-day turnaround) depending on some of these:</a:t>
            </a:r>
          </a:p>
          <a:p>
            <a:pPr lvl="1"/>
            <a:r>
              <a:rPr lang="en-US" sz="1765" dirty="0"/>
              <a:t>Completeness of the initial submittal</a:t>
            </a:r>
          </a:p>
          <a:p>
            <a:pPr lvl="1"/>
            <a:r>
              <a:rPr lang="en-US" sz="1765" dirty="0"/>
              <a:t>Submission of additional information</a:t>
            </a:r>
          </a:p>
          <a:p>
            <a:pPr lvl="1"/>
            <a:r>
              <a:rPr lang="en-US" sz="1765" dirty="0"/>
              <a:t>Payment of the fee</a:t>
            </a:r>
          </a:p>
          <a:p>
            <a:pPr lvl="2"/>
            <a:r>
              <a:rPr lang="en-US" sz="1412" dirty="0"/>
              <a:t>Plans will not be reviewed until the fee has been paid</a:t>
            </a:r>
          </a:p>
          <a:p>
            <a:pPr lvl="1"/>
            <a:r>
              <a:rPr lang="en-US" sz="1765" dirty="0"/>
              <a:t>Complexity of the project</a:t>
            </a:r>
          </a:p>
          <a:p>
            <a:pPr lvl="1"/>
            <a:r>
              <a:rPr lang="en-US" sz="1765" dirty="0"/>
              <a:t>Time of year</a:t>
            </a:r>
          </a:p>
          <a:p>
            <a:pPr lvl="1"/>
            <a:r>
              <a:rPr lang="en-US" sz="1765" dirty="0"/>
              <a:t>Workload of the DW Program engineering staff</a:t>
            </a:r>
          </a:p>
          <a:p>
            <a:pPr lvl="1"/>
            <a:r>
              <a:rPr lang="en-US" sz="1765" dirty="0"/>
              <a:t>Communication between submitting engineer and DW Program staff</a:t>
            </a:r>
          </a:p>
          <a:p>
            <a:pPr>
              <a:buNone/>
            </a:pPr>
            <a:r>
              <a:rPr lang="en-US" sz="1588" dirty="0"/>
              <a:t>  </a:t>
            </a:r>
          </a:p>
        </p:txBody>
      </p:sp>
      <p:sp>
        <p:nvSpPr>
          <p:cNvPr id="4" name="Date Placeholder 3"/>
          <p:cNvSpPr>
            <a:spLocks noGrp="1"/>
          </p:cNvSpPr>
          <p:nvPr>
            <p:ph type="dt" sz="half" idx="10"/>
          </p:nvPr>
        </p:nvSpPr>
        <p:spPr/>
        <p:txBody>
          <a:bodyPr/>
          <a:lstStyle/>
          <a:p>
            <a:fld id="{45868899-A35C-4585-9E68-B897EA08D3A4}"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14</a:t>
            </a:fld>
            <a:endParaRPr kumimoji="0" lang="en-US" dirty="0"/>
          </a:p>
        </p:txBody>
      </p:sp>
      <p:sp>
        <p:nvSpPr>
          <p:cNvPr id="6" name="Title 1"/>
          <p:cNvSpPr>
            <a:spLocks noGrp="1"/>
          </p:cNvSpPr>
          <p:nvPr>
            <p:ph type="title"/>
          </p:nvPr>
        </p:nvSpPr>
        <p:spPr>
          <a:xfrm>
            <a:off x="941294" y="874059"/>
            <a:ext cx="7261412" cy="688489"/>
          </a:xfrm>
        </p:spPr>
        <p:txBody>
          <a:bodyPr>
            <a:normAutofit/>
          </a:bodyPr>
          <a:lstStyle/>
          <a:p>
            <a:pPr algn="ctr"/>
            <a:r>
              <a:rPr lang="en-US" sz="3530" dirty="0"/>
              <a:t>Timelines</a:t>
            </a:r>
          </a:p>
        </p:txBody>
      </p:sp>
    </p:spTree>
  </p:cSld>
  <p:clrMapOvr>
    <a:masterClrMapping/>
  </p:clrMapOvr>
  <p:transition spd="med"/>
  <p:timing>
    <p:tnLst>
      <p:par>
        <p:cTn id="1" dur="indefinite" restart="never" nodeType="tmRoot"/>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200"/>
            <a:ext cx="7851648" cy="2057400"/>
          </a:xfrm>
        </p:spPr>
        <p:txBody>
          <a:bodyPr>
            <a:normAutofit/>
          </a:bodyPr>
          <a:lstStyle/>
          <a:p>
            <a:pPr algn="ctr"/>
            <a:r>
              <a:rPr lang="en-US" dirty="0" smtClean="0"/>
              <a:t>Wastewater Permitting and Plan Review</a:t>
            </a:r>
            <a:endParaRPr lang="en-US" dirty="0"/>
          </a:p>
        </p:txBody>
      </p:sp>
      <p:sp>
        <p:nvSpPr>
          <p:cNvPr id="3" name="Subtitle 2"/>
          <p:cNvSpPr>
            <a:spLocks noGrp="1"/>
          </p:cNvSpPr>
          <p:nvPr>
            <p:ph type="subTitle" idx="1"/>
          </p:nvPr>
        </p:nvSpPr>
        <p:spPr>
          <a:xfrm>
            <a:off x="533400" y="4953000"/>
            <a:ext cx="7854696" cy="1219200"/>
          </a:xfrm>
        </p:spPr>
        <p:txBody>
          <a:bodyPr>
            <a:normAutofit/>
          </a:bodyPr>
          <a:lstStyle/>
          <a:p>
            <a:r>
              <a:rPr lang="en-US" sz="2000" dirty="0" smtClean="0"/>
              <a:t>Alaska Department of Environmental Conservation</a:t>
            </a:r>
          </a:p>
          <a:p>
            <a:r>
              <a:rPr lang="en-US" sz="2000" dirty="0" smtClean="0"/>
              <a:t>Division of Water</a:t>
            </a:r>
            <a:endParaRPr lang="en-US" sz="2000" dirty="0"/>
          </a:p>
          <a:p>
            <a:r>
              <a:rPr lang="en-US" sz="2000" dirty="0" smtClean="0"/>
              <a:t>Wastewater Discharge Authorization Program</a:t>
            </a:r>
          </a:p>
          <a:p>
            <a:endParaRPr lang="en-US" dirty="0" smtClean="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220226"/>
            <a:ext cx="1676400" cy="1676400"/>
          </a:xfrm>
          <a:prstGeom prst="rect">
            <a:avLst/>
          </a:prstGeom>
        </p:spPr>
      </p:pic>
    </p:spTree>
    <p:extLst>
      <p:ext uri="{BB962C8B-B14F-4D97-AF65-F5344CB8AC3E}">
        <p14:creationId xmlns:p14="http://schemas.microsoft.com/office/powerpoint/2010/main" val="247499828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Division of Water</a:t>
            </a:r>
            <a:endParaRPr lang="en-US" sz="4000" dirty="0"/>
          </a:p>
        </p:txBody>
      </p:sp>
      <p:sp>
        <p:nvSpPr>
          <p:cNvPr id="3" name="Content Placeholder 2"/>
          <p:cNvSpPr>
            <a:spLocks noGrp="1"/>
          </p:cNvSpPr>
          <p:nvPr>
            <p:ph idx="1"/>
          </p:nvPr>
        </p:nvSpPr>
        <p:spPr/>
        <p:txBody>
          <a:bodyPr>
            <a:normAutofit fontScale="47500" lnSpcReduction="20000"/>
          </a:bodyPr>
          <a:lstStyle/>
          <a:p>
            <a:pPr marL="0" indent="0">
              <a:buNone/>
            </a:pPr>
            <a:r>
              <a:rPr lang="en-US" sz="4700" dirty="0" smtClean="0"/>
              <a:t>Mission Statement:</a:t>
            </a:r>
          </a:p>
          <a:p>
            <a:pPr marL="274320" lvl="1" indent="-274320">
              <a:lnSpc>
                <a:spcPct val="150000"/>
              </a:lnSpc>
              <a:buClr>
                <a:schemeClr val="accent3"/>
              </a:buClr>
              <a:buSzPct val="95000"/>
            </a:pPr>
            <a:r>
              <a:rPr lang="en-US" sz="3800" dirty="0"/>
              <a:t>Improve and protect water quality</a:t>
            </a:r>
          </a:p>
          <a:p>
            <a:pPr marL="0" indent="0">
              <a:buNone/>
            </a:pPr>
            <a:endParaRPr lang="en-US" sz="3600" dirty="0" smtClean="0"/>
          </a:p>
          <a:p>
            <a:pPr marL="0" indent="0">
              <a:buNone/>
            </a:pPr>
            <a:r>
              <a:rPr lang="en-US" sz="4700" dirty="0" smtClean="0"/>
              <a:t>How?</a:t>
            </a:r>
          </a:p>
          <a:p>
            <a:pPr marL="274320" lvl="1" indent="-274320">
              <a:lnSpc>
                <a:spcPct val="150000"/>
              </a:lnSpc>
              <a:buClr>
                <a:schemeClr val="accent3"/>
              </a:buClr>
              <a:buSzPct val="95000"/>
            </a:pPr>
            <a:r>
              <a:rPr lang="en-US" sz="3800" dirty="0"/>
              <a:t>Establishes standards for water cleanliness</a:t>
            </a:r>
          </a:p>
          <a:p>
            <a:pPr marL="274320" lvl="1" indent="-274320">
              <a:lnSpc>
                <a:spcPct val="150000"/>
              </a:lnSpc>
              <a:buClr>
                <a:schemeClr val="accent3"/>
              </a:buClr>
              <a:buSzPct val="95000"/>
            </a:pPr>
            <a:r>
              <a:rPr lang="en-US" sz="3800" b="1" dirty="0"/>
              <a:t>Regulates discharges to waters and wetlands</a:t>
            </a:r>
          </a:p>
          <a:p>
            <a:pPr marL="274320" lvl="1" indent="-274320">
              <a:lnSpc>
                <a:spcPct val="150000"/>
              </a:lnSpc>
              <a:buClr>
                <a:schemeClr val="accent3"/>
              </a:buClr>
              <a:buSzPct val="95000"/>
            </a:pPr>
            <a:r>
              <a:rPr lang="en-US" sz="3800" dirty="0"/>
              <a:t>Provides financial assistance for water and wastewater facility construction and waterbody assessment and remediation</a:t>
            </a:r>
          </a:p>
          <a:p>
            <a:pPr marL="274320" lvl="1" indent="-274320">
              <a:lnSpc>
                <a:spcPct val="150000"/>
              </a:lnSpc>
              <a:buClr>
                <a:schemeClr val="accent3"/>
              </a:buClr>
              <a:buSzPct val="95000"/>
            </a:pPr>
            <a:r>
              <a:rPr lang="en-US" sz="3800" dirty="0"/>
              <a:t>Trains, certifies, and assists water and wastewater system operators</a:t>
            </a:r>
          </a:p>
          <a:p>
            <a:pPr marL="274320" lvl="1" indent="-274320">
              <a:lnSpc>
                <a:spcPct val="150000"/>
              </a:lnSpc>
              <a:buClr>
                <a:schemeClr val="accent3"/>
              </a:buClr>
              <a:buSzPct val="95000"/>
            </a:pPr>
            <a:r>
              <a:rPr lang="en-US" sz="3800" dirty="0"/>
              <a:t>Monitors and reports on water quality</a:t>
            </a:r>
          </a:p>
        </p:txBody>
      </p:sp>
      <p:sp>
        <p:nvSpPr>
          <p:cNvPr id="4" name="Slide Number Placeholder 3"/>
          <p:cNvSpPr>
            <a:spLocks noGrp="1"/>
          </p:cNvSpPr>
          <p:nvPr>
            <p:ph type="sldNum" sz="quarter" idx="12"/>
          </p:nvPr>
        </p:nvSpPr>
        <p:spPr/>
        <p:txBody>
          <a:bodyPr/>
          <a:lstStyle/>
          <a:p>
            <a:fld id="{D1B05C06-1AF5-4E3E-835B-419A9D1AA012}" type="slidenum">
              <a:rPr lang="en-US" smtClean="0"/>
              <a:pPr/>
              <a:t>16</a:t>
            </a:fld>
            <a:endParaRPr lang="en-US" dirty="0"/>
          </a:p>
        </p:txBody>
      </p:sp>
      <p:sp>
        <p:nvSpPr>
          <p:cNvPr id="8" name="Date Placeholder 5"/>
          <p:cNvSpPr>
            <a:spLocks noGrp="1"/>
          </p:cNvSpPr>
          <p:nvPr>
            <p:ph type="dt" sz="half" idx="10"/>
          </p:nvPr>
        </p:nvSpPr>
        <p:spPr>
          <a:xfrm>
            <a:off x="457200" y="6356350"/>
            <a:ext cx="2133600" cy="365125"/>
          </a:xfrm>
        </p:spPr>
        <p:txBody>
          <a:bodyPr/>
          <a:lstStyle/>
          <a:p>
            <a:fld id="{C99652BA-96E5-4BA6-9BA4-9EC690CA127B}" type="datetime1">
              <a:rPr lang="en-US" smtClean="0"/>
              <a:t>11/30/2018</a:t>
            </a:fld>
            <a:endParaRPr lang="en-US" dirty="0"/>
          </a:p>
        </p:txBody>
      </p:sp>
    </p:spTree>
    <p:extLst>
      <p:ext uri="{BB962C8B-B14F-4D97-AF65-F5344CB8AC3E}">
        <p14:creationId xmlns:p14="http://schemas.microsoft.com/office/powerpoint/2010/main" val="208414050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4000" dirty="0" smtClean="0"/>
              <a:t>Permitting Overview</a:t>
            </a:r>
            <a:endParaRPr lang="en-US" sz="4000" dirty="0"/>
          </a:p>
        </p:txBody>
      </p:sp>
      <p:sp>
        <p:nvSpPr>
          <p:cNvPr id="3" name="Content Placeholder 2"/>
          <p:cNvSpPr>
            <a:spLocks noGrp="1"/>
          </p:cNvSpPr>
          <p:nvPr>
            <p:ph idx="1"/>
          </p:nvPr>
        </p:nvSpPr>
        <p:spPr>
          <a:xfrm>
            <a:off x="304800" y="1935480"/>
            <a:ext cx="8610600" cy="4389120"/>
          </a:xfrm>
        </p:spPr>
        <p:txBody>
          <a:bodyPr>
            <a:normAutofit lnSpcReduction="10000"/>
          </a:bodyPr>
          <a:lstStyle/>
          <a:p>
            <a:r>
              <a:rPr lang="en-US" sz="2200" dirty="0" smtClean="0"/>
              <a:t>Wastewater permitting authority stems from the Clean Water Act</a:t>
            </a:r>
          </a:p>
          <a:p>
            <a:r>
              <a:rPr lang="en-US" sz="2200" dirty="0" smtClean="0"/>
              <a:t>EPA administers nationwide permitting, but can delegate to States and Tribes</a:t>
            </a:r>
          </a:p>
          <a:p>
            <a:r>
              <a:rPr lang="en-US" sz="2200" dirty="0" smtClean="0"/>
              <a:t>State of Alaska authority comes from </a:t>
            </a:r>
            <a:r>
              <a:rPr lang="en-US" sz="2200" b="1" dirty="0" smtClean="0"/>
              <a:t>AS 46.03.100</a:t>
            </a:r>
          </a:p>
          <a:p>
            <a:r>
              <a:rPr lang="en-US" sz="2200" dirty="0" smtClean="0"/>
              <a:t>Governing State Regulations:</a:t>
            </a:r>
          </a:p>
          <a:p>
            <a:pPr marL="0" indent="0">
              <a:buNone/>
            </a:pPr>
            <a:r>
              <a:rPr lang="en-US" sz="2800" dirty="0"/>
              <a:t>	</a:t>
            </a:r>
            <a:r>
              <a:rPr lang="en-US" sz="2800" dirty="0" smtClean="0"/>
              <a:t>18 AAC 15 – </a:t>
            </a:r>
            <a:r>
              <a:rPr lang="en-US" sz="2800" i="1" dirty="0" smtClean="0"/>
              <a:t>Administrative Procedures</a:t>
            </a:r>
            <a:endParaRPr lang="en-US" sz="2800" dirty="0" smtClean="0"/>
          </a:p>
          <a:p>
            <a:pPr marL="0" indent="0">
              <a:buNone/>
            </a:pPr>
            <a:r>
              <a:rPr lang="en-US" sz="2800" dirty="0"/>
              <a:t>	</a:t>
            </a:r>
            <a:r>
              <a:rPr lang="en-US" sz="2800" dirty="0" smtClean="0"/>
              <a:t>18 AAC 70 - </a:t>
            </a:r>
            <a:r>
              <a:rPr lang="en-US" sz="2800" i="1" dirty="0" smtClean="0"/>
              <a:t> Water Quality Standards</a:t>
            </a:r>
          </a:p>
          <a:p>
            <a:pPr marL="0" indent="0">
              <a:buNone/>
            </a:pPr>
            <a:r>
              <a:rPr lang="en-US" sz="2800" i="1" dirty="0"/>
              <a:t>	</a:t>
            </a:r>
            <a:r>
              <a:rPr lang="en-US" sz="2800" dirty="0" smtClean="0"/>
              <a:t>18 AAC 72 </a:t>
            </a:r>
            <a:r>
              <a:rPr lang="en-US" sz="2800" i="1" dirty="0" smtClean="0"/>
              <a:t>– Wastewater Discharge</a:t>
            </a:r>
          </a:p>
          <a:p>
            <a:pPr marL="0" indent="0">
              <a:buNone/>
            </a:pPr>
            <a:r>
              <a:rPr lang="en-US" sz="2800" dirty="0"/>
              <a:t>	</a:t>
            </a:r>
            <a:r>
              <a:rPr lang="en-US" sz="2800" dirty="0" smtClean="0"/>
              <a:t>18 AAC 83 - </a:t>
            </a:r>
            <a:r>
              <a:rPr lang="en-US" sz="2800" i="1" dirty="0" smtClean="0"/>
              <a:t>APDES</a:t>
            </a:r>
            <a:endParaRPr lang="en-US" sz="2800" dirty="0" smtClean="0"/>
          </a:p>
          <a:p>
            <a:pPr marL="0" indent="0">
              <a:buNone/>
            </a:pPr>
            <a:r>
              <a:rPr lang="en-US" sz="2800" i="1" dirty="0"/>
              <a:t>	</a:t>
            </a:r>
            <a:endParaRPr lang="en-US" sz="2800" dirty="0"/>
          </a:p>
          <a:p>
            <a:pPr marL="0" indent="0">
              <a:buNone/>
            </a:pPr>
            <a:endParaRPr lang="en-US" sz="2800" dirty="0"/>
          </a:p>
          <a:p>
            <a:pPr marL="0" indent="0">
              <a:buNone/>
            </a:pPr>
            <a:endParaRPr lang="en-US" sz="2800" dirty="0" smtClean="0"/>
          </a:p>
          <a:p>
            <a:pPr marL="0" indent="0" algn="ctr">
              <a:buNone/>
            </a:pPr>
            <a:endParaRPr lang="en-US" dirty="0" smtClean="0"/>
          </a:p>
        </p:txBody>
      </p:sp>
      <p:sp>
        <p:nvSpPr>
          <p:cNvPr id="4" name="Slide Number Placeholder 3"/>
          <p:cNvSpPr>
            <a:spLocks noGrp="1"/>
          </p:cNvSpPr>
          <p:nvPr>
            <p:ph type="sldNum" sz="quarter" idx="12"/>
          </p:nvPr>
        </p:nvSpPr>
        <p:spPr/>
        <p:txBody>
          <a:bodyPr/>
          <a:lstStyle/>
          <a:p>
            <a:fld id="{D1B05C06-1AF5-4E3E-835B-419A9D1AA012}" type="slidenum">
              <a:rPr lang="en-US" smtClean="0"/>
              <a:pPr/>
              <a:t>17</a:t>
            </a:fld>
            <a:endParaRPr lang="en-US" dirty="0"/>
          </a:p>
        </p:txBody>
      </p:sp>
      <p:sp>
        <p:nvSpPr>
          <p:cNvPr id="8" name="Date Placeholder 5"/>
          <p:cNvSpPr>
            <a:spLocks noGrp="1"/>
          </p:cNvSpPr>
          <p:nvPr>
            <p:ph type="dt" sz="half" idx="10"/>
          </p:nvPr>
        </p:nvSpPr>
        <p:spPr>
          <a:xfrm>
            <a:off x="457200" y="6356350"/>
            <a:ext cx="2133600" cy="365125"/>
          </a:xfrm>
        </p:spPr>
        <p:txBody>
          <a:bodyPr/>
          <a:lstStyle/>
          <a:p>
            <a:fld id="{C99652BA-96E5-4BA6-9BA4-9EC690CA127B}" type="datetime1">
              <a:rPr lang="en-US" smtClean="0"/>
              <a:t>11/30/2018</a:t>
            </a:fld>
            <a:endParaRPr lang="en-US" dirty="0"/>
          </a:p>
        </p:txBody>
      </p:sp>
    </p:spTree>
    <p:extLst>
      <p:ext uri="{BB962C8B-B14F-4D97-AF65-F5344CB8AC3E}">
        <p14:creationId xmlns:p14="http://schemas.microsoft.com/office/powerpoint/2010/main" val="406787439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Alaska Pollutant Discharge             Elimination System (APDES)</a:t>
            </a:r>
            <a:endParaRPr lang="en-US" sz="4000" dirty="0"/>
          </a:p>
        </p:txBody>
      </p:sp>
      <p:sp>
        <p:nvSpPr>
          <p:cNvPr id="3" name="Content Placeholder 2"/>
          <p:cNvSpPr>
            <a:spLocks noGrp="1"/>
          </p:cNvSpPr>
          <p:nvPr>
            <p:ph idx="1"/>
          </p:nvPr>
        </p:nvSpPr>
        <p:spPr/>
        <p:txBody>
          <a:bodyPr>
            <a:normAutofit/>
          </a:bodyPr>
          <a:lstStyle/>
          <a:p>
            <a:pPr marL="0" indent="0">
              <a:lnSpc>
                <a:spcPct val="130000"/>
              </a:lnSpc>
              <a:buNone/>
            </a:pPr>
            <a:endParaRPr lang="en-US" sz="2100" dirty="0" smtClean="0"/>
          </a:p>
          <a:p>
            <a:pPr marL="1435608" lvl="5" indent="0">
              <a:lnSpc>
                <a:spcPct val="130000"/>
              </a:lnSpc>
              <a:buNone/>
            </a:pPr>
            <a:r>
              <a:rPr lang="en-US" sz="2000" dirty="0" smtClean="0"/>
              <a:t>	NPDES</a:t>
            </a:r>
            <a:r>
              <a:rPr lang="en-US" sz="1300" dirty="0" smtClean="0"/>
              <a:t>					</a:t>
            </a:r>
            <a:r>
              <a:rPr lang="en-US" sz="2000" dirty="0" smtClean="0"/>
              <a:t>APDES</a:t>
            </a:r>
            <a:endParaRPr lang="en-US" sz="2000" dirty="0"/>
          </a:p>
          <a:p>
            <a:pPr marL="0" indent="0">
              <a:lnSpc>
                <a:spcPct val="130000"/>
              </a:lnSpc>
              <a:buNone/>
            </a:pPr>
            <a:endParaRPr lang="en-US" sz="2100" dirty="0" smtClean="0"/>
          </a:p>
        </p:txBody>
      </p:sp>
      <p:sp>
        <p:nvSpPr>
          <p:cNvPr id="4" name="Slide Number Placeholder 3"/>
          <p:cNvSpPr>
            <a:spLocks noGrp="1"/>
          </p:cNvSpPr>
          <p:nvPr>
            <p:ph type="sldNum" sz="quarter" idx="12"/>
          </p:nvPr>
        </p:nvSpPr>
        <p:spPr/>
        <p:txBody>
          <a:bodyPr/>
          <a:lstStyle/>
          <a:p>
            <a:fld id="{D1B05C06-1AF5-4E3E-835B-419A9D1AA012}" type="slidenum">
              <a:rPr lang="en-US" smtClean="0"/>
              <a:pPr/>
              <a:t>18</a:t>
            </a:fld>
            <a:endParaRPr lang="en-US" dirty="0"/>
          </a:p>
        </p:txBody>
      </p:sp>
      <p:pic>
        <p:nvPicPr>
          <p:cNvPr id="8" name="Picture 10" descr="epafiles_aara_logo_epaseal"/>
          <p:cNvPicPr>
            <a:picLocks noChangeAspect="1" noChangeArrowheads="1"/>
          </p:cNvPicPr>
          <p:nvPr/>
        </p:nvPicPr>
        <p:blipFill>
          <a:blip r:embed="rId3" cstate="print"/>
          <a:srcRect/>
          <a:stretch>
            <a:fillRect/>
          </a:stretch>
        </p:blipFill>
        <p:spPr bwMode="auto">
          <a:xfrm>
            <a:off x="880782" y="2133600"/>
            <a:ext cx="1176618" cy="1143000"/>
          </a:xfrm>
          <a:prstGeom prst="rect">
            <a:avLst/>
          </a:prstGeom>
          <a:noFill/>
          <a:ln w="9525">
            <a:noFill/>
            <a:miter lim="800000"/>
            <a:headEnd/>
            <a:tailEnd/>
          </a:ln>
        </p:spPr>
      </p:pic>
      <p:sp>
        <p:nvSpPr>
          <p:cNvPr id="9" name="Right Arrow 8"/>
          <p:cNvSpPr/>
          <p:nvPr/>
        </p:nvSpPr>
        <p:spPr>
          <a:xfrm>
            <a:off x="3822192" y="2529840"/>
            <a:ext cx="978408" cy="365760"/>
          </a:xfrm>
          <a:prstGeom prst="rightArrow">
            <a:avLst/>
          </a:prstGeom>
          <a:solidFill>
            <a:srgbClr val="009DD9">
              <a:lumMod val="20000"/>
              <a:lumOff val="80000"/>
            </a:srgbClr>
          </a:solidFill>
          <a:ln w="25400" cap="flat" cmpd="sng" algn="ctr">
            <a:solidFill>
              <a:srgbClr val="0F6FC6">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Constantia"/>
              <a:ea typeface="+mn-ea"/>
              <a:cs typeface="+mn-cs"/>
            </a:endParaRPr>
          </a:p>
        </p:txBody>
      </p:sp>
      <p:pic>
        <p:nvPicPr>
          <p:cNvPr id="10" name="Picture 2" descr="C:\Users\mdtwitchell\Pictures\DEC Logo 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2133600"/>
            <a:ext cx="1066800" cy="1066800"/>
          </a:xfrm>
          <a:prstGeom prst="rect">
            <a:avLst/>
          </a:prstGeom>
          <a:noFill/>
        </p:spPr>
      </p:pic>
      <p:graphicFrame>
        <p:nvGraphicFramePr>
          <p:cNvPr id="6" name="Diagram 5"/>
          <p:cNvGraphicFramePr/>
          <p:nvPr>
            <p:extLst/>
          </p:nvPr>
        </p:nvGraphicFramePr>
        <p:xfrm>
          <a:off x="157064" y="3308350"/>
          <a:ext cx="6015135" cy="3230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ight Arrow 10"/>
          <p:cNvSpPr/>
          <p:nvPr/>
        </p:nvSpPr>
        <p:spPr>
          <a:xfrm>
            <a:off x="5682995" y="5334000"/>
            <a:ext cx="489204" cy="182880"/>
          </a:xfrm>
          <a:prstGeom prst="rightArrow">
            <a:avLst/>
          </a:prstGeom>
          <a:solidFill>
            <a:srgbClr val="009DD9">
              <a:lumMod val="20000"/>
              <a:lumOff val="80000"/>
            </a:srgbClr>
          </a:solidFill>
          <a:ln w="25400" cap="flat" cmpd="sng" algn="ctr">
            <a:solidFill>
              <a:srgbClr val="0F6FC6">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Constantia"/>
              <a:ea typeface="+mn-ea"/>
              <a:cs typeface="+mn-cs"/>
            </a:endParaRPr>
          </a:p>
        </p:txBody>
      </p:sp>
      <p:sp>
        <p:nvSpPr>
          <p:cNvPr id="12" name="Right Arrow 11"/>
          <p:cNvSpPr/>
          <p:nvPr/>
        </p:nvSpPr>
        <p:spPr>
          <a:xfrm>
            <a:off x="5682995" y="3874485"/>
            <a:ext cx="489204" cy="182880"/>
          </a:xfrm>
          <a:prstGeom prst="rightArrow">
            <a:avLst/>
          </a:prstGeom>
          <a:solidFill>
            <a:srgbClr val="009DD9">
              <a:lumMod val="20000"/>
              <a:lumOff val="80000"/>
            </a:srgbClr>
          </a:solidFill>
          <a:ln w="25400" cap="flat" cmpd="sng" algn="ctr">
            <a:solidFill>
              <a:srgbClr val="0F6FC6">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Constantia"/>
              <a:ea typeface="+mn-ea"/>
              <a:cs typeface="+mn-cs"/>
            </a:endParaRPr>
          </a:p>
        </p:txBody>
      </p:sp>
      <p:sp>
        <p:nvSpPr>
          <p:cNvPr id="13" name="TextBox 12"/>
          <p:cNvSpPr txBox="1"/>
          <p:nvPr/>
        </p:nvSpPr>
        <p:spPr>
          <a:xfrm>
            <a:off x="6308760" y="3781259"/>
            <a:ext cx="2279791" cy="400110"/>
          </a:xfrm>
          <a:prstGeom prst="rect">
            <a:avLst/>
          </a:prstGeom>
          <a:noFill/>
        </p:spPr>
        <p:txBody>
          <a:bodyPr wrap="none" rtlCol="0">
            <a:spAutoFit/>
          </a:bodyPr>
          <a:lstStyle/>
          <a:p>
            <a:r>
              <a:rPr lang="en-US" sz="2000" dirty="0" smtClean="0"/>
              <a:t>Discharge Permits</a:t>
            </a:r>
            <a:endParaRPr lang="en-US" sz="2000" dirty="0"/>
          </a:p>
        </p:txBody>
      </p:sp>
      <p:sp>
        <p:nvSpPr>
          <p:cNvPr id="14" name="TextBox 13"/>
          <p:cNvSpPr txBox="1"/>
          <p:nvPr/>
        </p:nvSpPr>
        <p:spPr>
          <a:xfrm>
            <a:off x="6369929" y="5240774"/>
            <a:ext cx="1612942" cy="400110"/>
          </a:xfrm>
          <a:prstGeom prst="rect">
            <a:avLst/>
          </a:prstGeom>
          <a:noFill/>
        </p:spPr>
        <p:txBody>
          <a:bodyPr wrap="none" rtlCol="0">
            <a:spAutoFit/>
          </a:bodyPr>
          <a:lstStyle/>
          <a:p>
            <a:r>
              <a:rPr lang="en-US" sz="2000" dirty="0" smtClean="0"/>
              <a:t>Plan Review</a:t>
            </a:r>
            <a:endParaRPr lang="en-US" sz="2000" dirty="0"/>
          </a:p>
        </p:txBody>
      </p:sp>
      <p:sp>
        <p:nvSpPr>
          <p:cNvPr id="15" name="Date Placeholder 5"/>
          <p:cNvSpPr>
            <a:spLocks noGrp="1"/>
          </p:cNvSpPr>
          <p:nvPr>
            <p:ph type="dt" sz="half" idx="10"/>
          </p:nvPr>
        </p:nvSpPr>
        <p:spPr>
          <a:xfrm>
            <a:off x="457200" y="6356350"/>
            <a:ext cx="2133600" cy="365125"/>
          </a:xfrm>
        </p:spPr>
        <p:txBody>
          <a:bodyPr/>
          <a:lstStyle/>
          <a:p>
            <a:fld id="{C99652BA-96E5-4BA6-9BA4-9EC690CA127B}" type="datetime1">
              <a:rPr lang="en-US" smtClean="0"/>
              <a:t>11/30/2018</a:t>
            </a:fld>
            <a:endParaRPr lang="en-US" dirty="0"/>
          </a:p>
        </p:txBody>
      </p:sp>
    </p:spTree>
    <p:extLst>
      <p:ext uri="{BB962C8B-B14F-4D97-AF65-F5344CB8AC3E}">
        <p14:creationId xmlns:p14="http://schemas.microsoft.com/office/powerpoint/2010/main" val="18910615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When is a Discharge Permit Required?</a:t>
            </a:r>
            <a:endParaRPr lang="en-US" sz="3600" dirty="0"/>
          </a:p>
        </p:txBody>
      </p:sp>
      <p:sp>
        <p:nvSpPr>
          <p:cNvPr id="3" name="Content Placeholder 2"/>
          <p:cNvSpPr>
            <a:spLocks noGrp="1"/>
          </p:cNvSpPr>
          <p:nvPr>
            <p:ph idx="1"/>
          </p:nvPr>
        </p:nvSpPr>
        <p:spPr>
          <a:xfrm>
            <a:off x="457200" y="1935480"/>
            <a:ext cx="8305800" cy="4389120"/>
          </a:xfrm>
        </p:spPr>
        <p:txBody>
          <a:bodyPr>
            <a:normAutofit/>
          </a:bodyPr>
          <a:lstStyle/>
          <a:p>
            <a:r>
              <a:rPr lang="en-US" dirty="0" smtClean="0"/>
              <a:t>Generally any wastewater discharges to surface water (fresh or marine) require a permit (in addition to plan approval)</a:t>
            </a:r>
          </a:p>
          <a:p>
            <a:r>
              <a:rPr lang="en-US" dirty="0" smtClean="0"/>
              <a:t>Typically coverage is under a General Permit</a:t>
            </a:r>
          </a:p>
          <a:p>
            <a:pPr lvl="1"/>
            <a:r>
              <a:rPr lang="en-US" dirty="0" smtClean="0"/>
              <a:t>AKG573000 – Small Domestic Lagoon to Surface Water</a:t>
            </a:r>
          </a:p>
          <a:p>
            <a:pPr lvl="1"/>
            <a:r>
              <a:rPr lang="en-US" dirty="0" smtClean="0"/>
              <a:t>AKG572000 – Small POTW and </a:t>
            </a:r>
            <a:r>
              <a:rPr lang="en-US" dirty="0"/>
              <a:t>O</a:t>
            </a:r>
            <a:r>
              <a:rPr lang="en-US" dirty="0" smtClean="0"/>
              <a:t>ther Small Treatment Works</a:t>
            </a:r>
          </a:p>
          <a:p>
            <a:pPr lvl="1"/>
            <a:r>
              <a:rPr lang="en-US" dirty="0" smtClean="0"/>
              <a:t>AKG250000 – Non-Contact Cooling Water</a:t>
            </a:r>
          </a:p>
          <a:p>
            <a:pPr lvl="1" defTabSz="784225"/>
            <a:r>
              <a:rPr lang="en-US" dirty="0" smtClean="0"/>
              <a:t>AKG380000 – WW Discharges from Drinking Water 					Treatment Facilities</a:t>
            </a:r>
            <a:endParaRPr lang="en-US" dirty="0"/>
          </a:p>
          <a:p>
            <a:r>
              <a:rPr lang="en-US" dirty="0" smtClean="0"/>
              <a:t>If no general permit is available, an individual permit may be issued</a:t>
            </a:r>
            <a:r>
              <a:rPr lang="en-US" dirty="0"/>
              <a:t> </a:t>
            </a:r>
            <a:r>
              <a:rPr lang="en-US" dirty="0" smtClean="0"/>
              <a:t>or plan review in lieu of permit may be an option</a:t>
            </a:r>
          </a:p>
          <a:p>
            <a:endParaRPr lang="en-US" dirty="0"/>
          </a:p>
        </p:txBody>
      </p:sp>
      <p:sp>
        <p:nvSpPr>
          <p:cNvPr id="5" name="Slide Number Placeholder 4"/>
          <p:cNvSpPr>
            <a:spLocks noGrp="1"/>
          </p:cNvSpPr>
          <p:nvPr>
            <p:ph type="sldNum" sz="quarter" idx="12"/>
          </p:nvPr>
        </p:nvSpPr>
        <p:spPr/>
        <p:txBody>
          <a:bodyPr/>
          <a:lstStyle/>
          <a:p>
            <a:fld id="{D1B05C06-1AF5-4E3E-835B-419A9D1AA012}" type="slidenum">
              <a:rPr lang="en-US" smtClean="0"/>
              <a:pPr/>
              <a:t>19</a:t>
            </a:fld>
            <a:endParaRPr lang="en-US" dirty="0"/>
          </a:p>
        </p:txBody>
      </p:sp>
      <p:sp>
        <p:nvSpPr>
          <p:cNvPr id="6" name="Date Placeholder 5"/>
          <p:cNvSpPr>
            <a:spLocks noGrp="1"/>
          </p:cNvSpPr>
          <p:nvPr>
            <p:ph type="dt" sz="half" idx="10"/>
          </p:nvPr>
        </p:nvSpPr>
        <p:spPr>
          <a:xfrm>
            <a:off x="457200" y="6356350"/>
            <a:ext cx="2133600" cy="365125"/>
          </a:xfrm>
        </p:spPr>
        <p:txBody>
          <a:bodyPr/>
          <a:lstStyle/>
          <a:p>
            <a:fld id="{C99652BA-96E5-4BA6-9BA4-9EC690CA127B}" type="datetime1">
              <a:rPr lang="en-US" smtClean="0"/>
              <a:t>11/30/2018</a:t>
            </a:fld>
            <a:endParaRPr lang="en-US" dirty="0"/>
          </a:p>
        </p:txBody>
      </p:sp>
    </p:spTree>
    <p:extLst>
      <p:ext uri="{BB962C8B-B14F-4D97-AF65-F5344CB8AC3E}">
        <p14:creationId xmlns:p14="http://schemas.microsoft.com/office/powerpoint/2010/main" val="4032652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DEC-DW Program Mission</a:t>
            </a:r>
            <a:endParaRPr lang="en-US" dirty="0"/>
          </a:p>
        </p:txBody>
      </p:sp>
      <p:sp>
        <p:nvSpPr>
          <p:cNvPr id="3" name="Content Placeholder 2"/>
          <p:cNvSpPr>
            <a:spLocks noGrp="1"/>
          </p:cNvSpPr>
          <p:nvPr>
            <p:ph idx="1"/>
          </p:nvPr>
        </p:nvSpPr>
        <p:spPr/>
        <p:txBody>
          <a:bodyPr>
            <a:normAutofit/>
          </a:bodyPr>
          <a:lstStyle/>
          <a:p>
            <a:r>
              <a:rPr lang="en-US" dirty="0" smtClean="0"/>
              <a:t>The Drinking Water Program is responsible for requiring public water systems to supply safe drinking water that meets minimum federal health-based standards, established by the Environmental Protection Agency as required by the federal Safe Drinking Water Act. </a:t>
            </a:r>
          </a:p>
          <a:p>
            <a:endParaRPr lang="en-US" dirty="0" smtClean="0"/>
          </a:p>
          <a:p>
            <a:endParaRPr lang="en-US" dirty="0" smtClean="0"/>
          </a:p>
          <a:p>
            <a:endParaRPr lang="en-US" dirty="0"/>
          </a:p>
        </p:txBody>
      </p:sp>
      <p:sp>
        <p:nvSpPr>
          <p:cNvPr id="6" name="Date Placeholder 5"/>
          <p:cNvSpPr>
            <a:spLocks noGrp="1"/>
          </p:cNvSpPr>
          <p:nvPr>
            <p:ph type="dt" sz="half" idx="10"/>
          </p:nvPr>
        </p:nvSpPr>
        <p:spPr/>
        <p:txBody>
          <a:bodyPr/>
          <a:lstStyle/>
          <a:p>
            <a:fld id="{4A44F247-C87A-4F1F-8727-5A5A53940925}" type="datetime1">
              <a:rPr lang="en-US" smtClean="0"/>
              <a:t>11/30/2018</a:t>
            </a:fld>
            <a:endParaRPr lang="en-US" dirty="0"/>
          </a:p>
        </p:txBody>
      </p:sp>
      <p:sp>
        <p:nvSpPr>
          <p:cNvPr id="7" name="Slide Number Placeholder 6"/>
          <p:cNvSpPr>
            <a:spLocks noGrp="1"/>
          </p:cNvSpPr>
          <p:nvPr>
            <p:ph type="sldNum" sz="quarter" idx="12"/>
          </p:nvPr>
        </p:nvSpPr>
        <p:spPr/>
        <p:txBody>
          <a:bodyPr/>
          <a:lstStyle/>
          <a:p>
            <a:fld id="{8622555F-07A9-4A12-B2A6-6158FA5DCA3B}" type="slidenum">
              <a:rPr lang="en-US" smtClean="0"/>
              <a:pPr/>
              <a:t>2</a:t>
            </a:fld>
            <a:endParaRPr lang="en-US"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210235" y="1411941"/>
            <a:ext cx="6992471" cy="739588"/>
          </a:xfrm>
        </p:spPr>
        <p:txBody>
          <a:bodyPr>
            <a:normAutofit fontScale="90000"/>
          </a:bodyPr>
          <a:lstStyle/>
          <a:p>
            <a:r>
              <a:rPr lang="en-US" dirty="0"/>
              <a:t>When is an Engineering Plan Review Required?</a:t>
            </a:r>
          </a:p>
        </p:txBody>
      </p:sp>
      <p:sp>
        <p:nvSpPr>
          <p:cNvPr id="69635" name="Rectangle 3"/>
          <p:cNvSpPr>
            <a:spLocks noGrp="1" noChangeArrowheads="1"/>
          </p:cNvSpPr>
          <p:nvPr>
            <p:ph idx="1"/>
          </p:nvPr>
        </p:nvSpPr>
        <p:spPr>
          <a:xfrm>
            <a:off x="1200296" y="2597281"/>
            <a:ext cx="7194176" cy="3397623"/>
          </a:xfrm>
        </p:spPr>
        <p:txBody>
          <a:bodyPr>
            <a:normAutofit/>
          </a:bodyPr>
          <a:lstStyle/>
          <a:p>
            <a:pPr>
              <a:lnSpc>
                <a:spcPct val="150000"/>
              </a:lnSpc>
              <a:spcBef>
                <a:spcPts val="529"/>
              </a:spcBef>
              <a:spcAft>
                <a:spcPts val="529"/>
              </a:spcAft>
            </a:pPr>
            <a:r>
              <a:rPr lang="en-US" sz="1765" dirty="0"/>
              <a:t>For </a:t>
            </a:r>
            <a:r>
              <a:rPr lang="en-US" sz="1765" dirty="0" smtClean="0"/>
              <a:t> new construction, changes </a:t>
            </a:r>
            <a:r>
              <a:rPr lang="en-US" sz="1765" dirty="0"/>
              <a:t>or modifications of a c</a:t>
            </a:r>
            <a:r>
              <a:rPr lang="en-US" sz="1765" dirty="0" smtClean="0"/>
              <a:t>ommunity sewer system, sewer main, or an alternative treatment system. </a:t>
            </a:r>
            <a:endParaRPr lang="en-US" sz="1765" dirty="0"/>
          </a:p>
          <a:p>
            <a:pPr>
              <a:lnSpc>
                <a:spcPct val="150000"/>
              </a:lnSpc>
              <a:spcBef>
                <a:spcPts val="529"/>
              </a:spcBef>
              <a:spcAft>
                <a:spcPts val="529"/>
              </a:spcAft>
            </a:pPr>
            <a:r>
              <a:rPr lang="en-US" sz="1765" dirty="0" smtClean="0"/>
              <a:t>Private Residences and Small Commercial Facility (&lt;500 gpd) only requires submission of a Documentation of Construction (as long as it is a conventional system and meets separation distance requirements)</a:t>
            </a:r>
          </a:p>
          <a:p>
            <a:pPr marL="0" indent="0">
              <a:lnSpc>
                <a:spcPct val="150000"/>
              </a:lnSpc>
              <a:spcBef>
                <a:spcPts val="529"/>
              </a:spcBef>
              <a:spcAft>
                <a:spcPts val="529"/>
              </a:spcAft>
              <a:buNone/>
            </a:pPr>
            <a:endParaRPr lang="en-US" sz="1765"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20</a:t>
            </a:fld>
            <a:endParaRPr lang="en-US" dirty="0"/>
          </a:p>
        </p:txBody>
      </p:sp>
      <p:sp>
        <p:nvSpPr>
          <p:cNvPr id="6" name="Date Placeholder 5"/>
          <p:cNvSpPr>
            <a:spLocks noGrp="1"/>
          </p:cNvSpPr>
          <p:nvPr>
            <p:ph type="dt" sz="half" idx="10"/>
          </p:nvPr>
        </p:nvSpPr>
        <p:spPr>
          <a:xfrm>
            <a:off x="457200" y="6356350"/>
            <a:ext cx="2133600" cy="365125"/>
          </a:xfrm>
        </p:spPr>
        <p:txBody>
          <a:bodyPr/>
          <a:lstStyle/>
          <a:p>
            <a:fld id="{C99652BA-96E5-4BA6-9BA4-9EC690CA127B}" type="datetime1">
              <a:rPr lang="en-US" smtClean="0"/>
              <a:t>11/30/2018</a:t>
            </a:fld>
            <a:endParaRPr lang="en-US" dirty="0"/>
          </a:p>
        </p:txBody>
      </p:sp>
    </p:spTree>
    <p:custDataLst>
      <p:tags r:id="rId1"/>
    </p:custDataLst>
    <p:extLst>
      <p:ext uri="{BB962C8B-B14F-4D97-AF65-F5344CB8AC3E}">
        <p14:creationId xmlns:p14="http://schemas.microsoft.com/office/powerpoint/2010/main" val="3471921192"/>
      </p:ext>
    </p:extLst>
  </p:cSld>
  <p:clrMapOvr>
    <a:masterClrMapping/>
  </p:clrMapOvr>
  <p:transition spd="med" advClick="0" advTm="57400">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4" y="941294"/>
            <a:ext cx="7261412" cy="605118"/>
          </a:xfrm>
        </p:spPr>
        <p:txBody>
          <a:bodyPr>
            <a:normAutofit/>
          </a:bodyPr>
          <a:lstStyle/>
          <a:p>
            <a:pPr algn="ctr"/>
            <a:r>
              <a:rPr lang="en-US" sz="3530" dirty="0"/>
              <a:t>When Are Plans </a:t>
            </a:r>
            <a:r>
              <a:rPr lang="en-US" sz="3530" i="1" dirty="0"/>
              <a:t>Not</a:t>
            </a:r>
            <a:r>
              <a:rPr lang="en-US" sz="3530" dirty="0"/>
              <a:t> Required?</a:t>
            </a:r>
          </a:p>
        </p:txBody>
      </p:sp>
      <p:sp>
        <p:nvSpPr>
          <p:cNvPr id="3" name="Content Placeholder 2"/>
          <p:cNvSpPr>
            <a:spLocks noGrp="1"/>
          </p:cNvSpPr>
          <p:nvPr>
            <p:ph idx="1"/>
          </p:nvPr>
        </p:nvSpPr>
        <p:spPr>
          <a:xfrm>
            <a:off x="941294" y="2017059"/>
            <a:ext cx="7261412" cy="3872753"/>
          </a:xfrm>
        </p:spPr>
        <p:txBody>
          <a:bodyPr/>
          <a:lstStyle/>
          <a:p>
            <a:r>
              <a:rPr lang="en-US" sz="2118" dirty="0"/>
              <a:t>Written approval is </a:t>
            </a:r>
            <a:r>
              <a:rPr lang="en-US" sz="2118" i="1" dirty="0"/>
              <a:t>not</a:t>
            </a:r>
            <a:r>
              <a:rPr lang="en-US" sz="2118" dirty="0"/>
              <a:t> required for emergency repairs, routine maintenance or for a single-service line installation or modification.</a:t>
            </a:r>
          </a:p>
          <a:p>
            <a:pPr lvl="1"/>
            <a:r>
              <a:rPr lang="en-US" sz="1588" dirty="0"/>
              <a:t>Routine maintenance includes activities that are normally required to maintain a </a:t>
            </a:r>
            <a:r>
              <a:rPr lang="en-US" sz="1588" dirty="0" smtClean="0"/>
              <a:t>community wastewater  or collection system </a:t>
            </a:r>
            <a:r>
              <a:rPr lang="en-US" sz="1588" dirty="0"/>
              <a:t>in good working order but does not include any change that will affect the configuration of the system, materials, treatment, or capacity:</a:t>
            </a:r>
          </a:p>
          <a:p>
            <a:pPr lvl="2"/>
            <a:r>
              <a:rPr lang="en-US" sz="1412" dirty="0"/>
              <a:t>Replacing a pump (in-kind) </a:t>
            </a:r>
          </a:p>
          <a:p>
            <a:pPr lvl="2"/>
            <a:r>
              <a:rPr lang="en-US" sz="1412" dirty="0"/>
              <a:t>Replacing </a:t>
            </a:r>
            <a:r>
              <a:rPr lang="en-US" sz="1412" dirty="0" smtClean="0"/>
              <a:t>of pipe (same size and in same place)</a:t>
            </a:r>
            <a:endParaRPr lang="en-US" sz="1412" dirty="0"/>
          </a:p>
          <a:p>
            <a:pPr lvl="1"/>
            <a:r>
              <a:rPr lang="en-US" sz="1677" dirty="0" smtClean="0"/>
              <a:t>Emergency </a:t>
            </a:r>
            <a:r>
              <a:rPr lang="en-US" sz="1677" dirty="0"/>
              <a:t>repair-&gt;Notify DEC  </a:t>
            </a:r>
            <a:r>
              <a:rPr lang="en-US" sz="1677" dirty="0" smtClean="0"/>
              <a:t>ASAP</a:t>
            </a:r>
          </a:p>
          <a:p>
            <a:pPr lvl="1"/>
            <a:endParaRPr lang="en-US" sz="1677" dirty="0"/>
          </a:p>
          <a:p>
            <a:r>
              <a:rPr lang="en-US" sz="1853" b="1" dirty="0" smtClean="0"/>
              <a:t>Note: Lining of pipe is NOT considered routine maintenance.</a:t>
            </a:r>
            <a:endParaRPr lang="en-US" sz="1853" b="1" dirty="0"/>
          </a:p>
          <a:p>
            <a:endParaRPr lang="en-US" dirty="0"/>
          </a:p>
        </p:txBody>
      </p:sp>
      <p:sp>
        <p:nvSpPr>
          <p:cNvPr id="6" name="Date Placeholder 5"/>
          <p:cNvSpPr>
            <a:spLocks noGrp="1"/>
          </p:cNvSpPr>
          <p:nvPr>
            <p:ph type="dt" sz="half" idx="10"/>
          </p:nvPr>
        </p:nvSpPr>
        <p:spPr/>
        <p:txBody>
          <a:bodyPr/>
          <a:lstStyle/>
          <a:p>
            <a:fld id="{C99652BA-96E5-4BA6-9BA4-9EC690CA127B}" type="datetime1">
              <a:rPr lang="en-US" smtClean="0"/>
              <a:t>11/30/2018</a:t>
            </a:fld>
            <a:endParaRPr lang="en-US" dirty="0"/>
          </a:p>
        </p:txBody>
      </p:sp>
      <p:sp>
        <p:nvSpPr>
          <p:cNvPr id="7" name="Slide Number Placeholder 6"/>
          <p:cNvSpPr>
            <a:spLocks noGrp="1"/>
          </p:cNvSpPr>
          <p:nvPr>
            <p:ph type="sldNum" sz="quarter" idx="12"/>
          </p:nvPr>
        </p:nvSpPr>
        <p:spPr/>
        <p:txBody>
          <a:bodyPr/>
          <a:lstStyle/>
          <a:p>
            <a:fld id="{8622555F-07A9-4A12-B2A6-6158FA5DCA3B}" type="slidenum">
              <a:rPr lang="en-US" smtClean="0"/>
              <a:pPr/>
              <a:t>21</a:t>
            </a:fld>
            <a:endParaRPr lang="en-US" dirty="0"/>
          </a:p>
        </p:txBody>
      </p:sp>
    </p:spTree>
    <p:extLst>
      <p:ext uri="{BB962C8B-B14F-4D97-AF65-F5344CB8AC3E}">
        <p14:creationId xmlns:p14="http://schemas.microsoft.com/office/powerpoint/2010/main" val="2849226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Grp="1" noChangeArrowheads="1"/>
          </p:cNvSpPr>
          <p:nvPr>
            <p:ph type="title"/>
          </p:nvPr>
        </p:nvSpPr>
        <p:spPr>
          <a:xfrm>
            <a:off x="1210235" y="1008530"/>
            <a:ext cx="6992471" cy="1008529"/>
          </a:xfrm>
        </p:spPr>
        <p:txBody>
          <a:bodyPr>
            <a:normAutofit fontScale="90000"/>
          </a:bodyPr>
          <a:lstStyle/>
          <a:p>
            <a:r>
              <a:rPr lang="en-US" dirty="0"/>
              <a:t>How Does the Engineering Plan Review Process</a:t>
            </a:r>
            <a:r>
              <a:rPr lang="en-US" dirty="0">
                <a:solidFill>
                  <a:schemeClr val="accent1"/>
                </a:solidFill>
              </a:rPr>
              <a:t> </a:t>
            </a:r>
            <a:r>
              <a:rPr lang="en-US" dirty="0"/>
              <a:t>Work?</a:t>
            </a:r>
          </a:p>
        </p:txBody>
      </p:sp>
      <p:sp>
        <p:nvSpPr>
          <p:cNvPr id="70659" name="Rectangle 3"/>
          <p:cNvSpPr>
            <a:spLocks noGrp="1" noChangeArrowheads="1"/>
          </p:cNvSpPr>
          <p:nvPr>
            <p:ph idx="1"/>
          </p:nvPr>
        </p:nvSpPr>
        <p:spPr>
          <a:xfrm>
            <a:off x="941294" y="2151530"/>
            <a:ext cx="7463118" cy="4020670"/>
          </a:xfrm>
        </p:spPr>
        <p:txBody>
          <a:bodyPr>
            <a:noAutofit/>
          </a:bodyPr>
          <a:lstStyle/>
          <a:p>
            <a:pPr>
              <a:lnSpc>
                <a:spcPct val="80000"/>
              </a:lnSpc>
            </a:pPr>
            <a:r>
              <a:rPr lang="en-US" sz="1500" b="1" dirty="0" smtClean="0"/>
              <a:t>Wastewater </a:t>
            </a:r>
            <a:r>
              <a:rPr lang="en-US" sz="1500" b="1" dirty="0"/>
              <a:t>system owner hires a Registered Professional Engineer.</a:t>
            </a:r>
          </a:p>
          <a:p>
            <a:pPr>
              <a:lnSpc>
                <a:spcPct val="80000"/>
              </a:lnSpc>
            </a:pPr>
            <a:endParaRPr lang="en-US" sz="706" b="1" dirty="0"/>
          </a:p>
          <a:p>
            <a:pPr>
              <a:lnSpc>
                <a:spcPct val="80000"/>
              </a:lnSpc>
            </a:pPr>
            <a:r>
              <a:rPr lang="en-US" sz="1500" b="1" dirty="0"/>
              <a:t>Engineer uses DEC </a:t>
            </a:r>
            <a:r>
              <a:rPr lang="en-US" sz="1500" b="1" dirty="0" smtClean="0"/>
              <a:t>checklists </a:t>
            </a:r>
            <a:r>
              <a:rPr lang="en-US" sz="1500" b="1" dirty="0"/>
              <a:t>to prepare a submittal for review and approval.</a:t>
            </a:r>
          </a:p>
          <a:p>
            <a:endParaRPr lang="en-US" sz="706" b="1" dirty="0"/>
          </a:p>
          <a:p>
            <a:pPr>
              <a:lnSpc>
                <a:spcPct val="80000"/>
              </a:lnSpc>
            </a:pPr>
            <a:r>
              <a:rPr lang="en-US" sz="1500" b="1" dirty="0"/>
              <a:t>Engineering submittal with report, drawings, and fee payment is submitted to DEC.</a:t>
            </a:r>
          </a:p>
          <a:p>
            <a:pPr>
              <a:lnSpc>
                <a:spcPct val="80000"/>
              </a:lnSpc>
            </a:pPr>
            <a:endParaRPr lang="en-US" sz="706" b="1" dirty="0"/>
          </a:p>
          <a:p>
            <a:pPr>
              <a:lnSpc>
                <a:spcPct val="80000"/>
              </a:lnSpc>
            </a:pPr>
            <a:r>
              <a:rPr lang="en-US" sz="1500" b="1" dirty="0"/>
              <a:t>DEC reviews complete submittals (~30 days).</a:t>
            </a:r>
          </a:p>
          <a:p>
            <a:pPr>
              <a:lnSpc>
                <a:spcPct val="80000"/>
              </a:lnSpc>
            </a:pPr>
            <a:endParaRPr lang="en-US" sz="706" b="1" dirty="0"/>
          </a:p>
          <a:p>
            <a:pPr>
              <a:lnSpc>
                <a:spcPct val="80000"/>
              </a:lnSpc>
            </a:pPr>
            <a:r>
              <a:rPr lang="en-US" sz="1500" b="1" dirty="0">
                <a:solidFill>
                  <a:srgbClr val="990000"/>
                </a:solidFill>
              </a:rPr>
              <a:t>DEC Grants Approval to Construct if all regulatory requirements met (good for 2 yrs). If separation distance waiver requested, it is approved at this stage. </a:t>
            </a:r>
          </a:p>
          <a:p>
            <a:pPr>
              <a:lnSpc>
                <a:spcPct val="80000"/>
              </a:lnSpc>
            </a:pPr>
            <a:endParaRPr lang="en-US" sz="706" b="1" dirty="0">
              <a:solidFill>
                <a:srgbClr val="990000"/>
              </a:solidFill>
            </a:endParaRPr>
          </a:p>
          <a:p>
            <a:pPr>
              <a:lnSpc>
                <a:spcPct val="80000"/>
              </a:lnSpc>
            </a:pPr>
            <a:r>
              <a:rPr lang="en-US" sz="1500" b="1" dirty="0">
                <a:solidFill>
                  <a:srgbClr val="008000"/>
                </a:solidFill>
              </a:rPr>
              <a:t>Project is constructed</a:t>
            </a:r>
            <a:r>
              <a:rPr lang="en-US" sz="1500" b="1" dirty="0" smtClean="0">
                <a:solidFill>
                  <a:srgbClr val="008000"/>
                </a:solidFill>
              </a:rPr>
              <a:t>. Construction Approval includes a 90 day Interim Approval to Operate</a:t>
            </a:r>
            <a:endParaRPr lang="en-US" sz="1500" b="1" dirty="0">
              <a:solidFill>
                <a:srgbClr val="008000"/>
              </a:solidFill>
            </a:endParaRPr>
          </a:p>
          <a:p>
            <a:pPr>
              <a:lnSpc>
                <a:spcPct val="80000"/>
              </a:lnSpc>
            </a:pPr>
            <a:endParaRPr lang="en-US" sz="706" b="1" dirty="0">
              <a:solidFill>
                <a:srgbClr val="008000"/>
              </a:solidFill>
            </a:endParaRPr>
          </a:p>
          <a:p>
            <a:pPr>
              <a:lnSpc>
                <a:spcPct val="80000"/>
              </a:lnSpc>
            </a:pPr>
            <a:r>
              <a:rPr lang="en-US" sz="1500" b="1" dirty="0"/>
              <a:t>Approval to operate request sent to DEC (no checklists for this-look at construction approval letter for requirements).</a:t>
            </a:r>
          </a:p>
          <a:p>
            <a:pPr>
              <a:lnSpc>
                <a:spcPct val="80000"/>
              </a:lnSpc>
            </a:pPr>
            <a:endParaRPr lang="en-US" sz="706" b="1" dirty="0"/>
          </a:p>
          <a:p>
            <a:pPr>
              <a:lnSpc>
                <a:spcPct val="80000"/>
              </a:lnSpc>
            </a:pPr>
            <a:r>
              <a:rPr lang="en-US" sz="1500" b="1" dirty="0">
                <a:solidFill>
                  <a:srgbClr val="990000"/>
                </a:solidFill>
              </a:rPr>
              <a:t>DEC Grants </a:t>
            </a:r>
            <a:r>
              <a:rPr lang="en-US" sz="1500" b="1" dirty="0" smtClean="0">
                <a:solidFill>
                  <a:srgbClr val="990000"/>
                </a:solidFill>
              </a:rPr>
              <a:t>Extended Interim or </a:t>
            </a:r>
            <a:r>
              <a:rPr lang="en-US" sz="1500" b="1" dirty="0">
                <a:solidFill>
                  <a:srgbClr val="990000"/>
                </a:solidFill>
              </a:rPr>
              <a:t>Final </a:t>
            </a:r>
            <a:r>
              <a:rPr lang="en-US" sz="1500" b="1" dirty="0" smtClean="0">
                <a:solidFill>
                  <a:srgbClr val="990000"/>
                </a:solidFill>
              </a:rPr>
              <a:t>Operational </a:t>
            </a:r>
            <a:r>
              <a:rPr lang="en-US" sz="1500" b="1" dirty="0">
                <a:solidFill>
                  <a:srgbClr val="990000"/>
                </a:solidFill>
              </a:rPr>
              <a:t>Approval (if all construction approval conditions are met).</a:t>
            </a:r>
          </a:p>
          <a:p>
            <a:pPr>
              <a:lnSpc>
                <a:spcPct val="80000"/>
              </a:lnSpc>
            </a:pPr>
            <a:endParaRPr lang="en-US" sz="706" b="1" dirty="0">
              <a:solidFill>
                <a:srgbClr val="990000"/>
              </a:solidFill>
            </a:endParaRPr>
          </a:p>
          <a:p>
            <a:pPr>
              <a:lnSpc>
                <a:spcPct val="80000"/>
              </a:lnSpc>
            </a:pPr>
            <a:r>
              <a:rPr lang="en-US" sz="1500" b="1" dirty="0">
                <a:solidFill>
                  <a:srgbClr val="008000"/>
                </a:solidFill>
              </a:rPr>
              <a:t>Owner can </a:t>
            </a:r>
            <a:r>
              <a:rPr lang="en-US" sz="1500" b="1" dirty="0" smtClean="0">
                <a:solidFill>
                  <a:srgbClr val="008000"/>
                </a:solidFill>
              </a:rPr>
              <a:t>continue </a:t>
            </a:r>
            <a:r>
              <a:rPr lang="en-US" sz="1500" b="1" dirty="0">
                <a:solidFill>
                  <a:srgbClr val="008000"/>
                </a:solidFill>
              </a:rPr>
              <a:t>using </a:t>
            </a:r>
            <a:r>
              <a:rPr lang="en-US" sz="1500" b="1" dirty="0" smtClean="0">
                <a:solidFill>
                  <a:srgbClr val="008000"/>
                </a:solidFill>
              </a:rPr>
              <a:t>wastewater </a:t>
            </a:r>
            <a:r>
              <a:rPr lang="en-US" sz="1500" b="1" dirty="0">
                <a:solidFill>
                  <a:srgbClr val="008000"/>
                </a:solidFill>
              </a:rPr>
              <a:t>system or modification.</a:t>
            </a:r>
          </a:p>
        </p:txBody>
      </p:sp>
      <p:sp>
        <p:nvSpPr>
          <p:cNvPr id="4" name="Date Placeholder 3"/>
          <p:cNvSpPr>
            <a:spLocks noGrp="1"/>
          </p:cNvSpPr>
          <p:nvPr>
            <p:ph type="dt" sz="half" idx="10"/>
          </p:nvPr>
        </p:nvSpPr>
        <p:spPr/>
        <p:txBody>
          <a:bodyPr/>
          <a:lstStyle/>
          <a:p>
            <a:fld id="{A2474388-C786-4009-B009-517D9B997BEF}"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22</a:t>
            </a:fld>
            <a:endParaRPr lang="en-US" dirty="0"/>
          </a:p>
        </p:txBody>
      </p:sp>
    </p:spTree>
    <p:custDataLst>
      <p:tags r:id="rId1"/>
    </p:custDataLst>
    <p:extLst>
      <p:ext uri="{BB962C8B-B14F-4D97-AF65-F5344CB8AC3E}">
        <p14:creationId xmlns:p14="http://schemas.microsoft.com/office/powerpoint/2010/main" val="4126866131"/>
      </p:ext>
    </p:extLst>
  </p:cSld>
  <p:clrMapOvr>
    <a:masterClrMapping/>
  </p:clrMapOvr>
  <mc:AlternateContent xmlns:mc="http://schemas.openxmlformats.org/markup-compatibility/2006" xmlns:p14="http://schemas.microsoft.com/office/powerpoint/2010/main">
    <mc:Choice Requires="p14">
      <p:transition spd="slow" p14:dur="2000" advClick="0" advTm="116000"/>
    </mc:Choice>
    <mc:Fallback xmlns="">
      <p:transition spd="slow" advClick="0" advTm="116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Improving and Protecting Alaska's Water Quality</a:t>
            </a:r>
            <a:endParaRPr lang="en-US" dirty="0"/>
          </a:p>
        </p:txBody>
      </p:sp>
      <p:sp>
        <p:nvSpPr>
          <p:cNvPr id="5" name="Slide Number Placeholder 4"/>
          <p:cNvSpPr>
            <a:spLocks noGrp="1"/>
          </p:cNvSpPr>
          <p:nvPr>
            <p:ph type="sldNum" sz="quarter" idx="12"/>
          </p:nvPr>
        </p:nvSpPr>
        <p:spPr/>
        <p:txBody>
          <a:bodyPr/>
          <a:lstStyle/>
          <a:p>
            <a:fld id="{D1B05C06-1AF5-4E3E-835B-419A9D1AA012}"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1117733" y="0"/>
            <a:ext cx="6908533" cy="6858000"/>
          </a:xfrm>
          <a:prstGeom prst="rect">
            <a:avLst/>
          </a:prstGeom>
        </p:spPr>
      </p:pic>
      <p:sp>
        <p:nvSpPr>
          <p:cNvPr id="7" name="TextBox 6"/>
          <p:cNvSpPr txBox="1"/>
          <p:nvPr/>
        </p:nvSpPr>
        <p:spPr>
          <a:xfrm>
            <a:off x="761999" y="838200"/>
            <a:ext cx="7620000" cy="338554"/>
          </a:xfrm>
          <a:prstGeom prst="rect">
            <a:avLst/>
          </a:prstGeom>
          <a:solidFill>
            <a:srgbClr val="FFFF00"/>
          </a:solidFill>
          <a:ln>
            <a:solidFill>
              <a:schemeClr val="tx1"/>
            </a:solidFill>
          </a:ln>
        </p:spPr>
        <p:txBody>
          <a:bodyPr wrap="square" rtlCol="0">
            <a:spAutoFit/>
          </a:bodyPr>
          <a:lstStyle/>
          <a:p>
            <a:r>
              <a:rPr lang="en-US" sz="1600" dirty="0"/>
              <a:t>https://dec.alaska.gov/water/wastewater/engineering/engineered-systems</a:t>
            </a:r>
          </a:p>
        </p:txBody>
      </p:sp>
    </p:spTree>
    <p:extLst>
      <p:ext uri="{BB962C8B-B14F-4D97-AF65-F5344CB8AC3E}">
        <p14:creationId xmlns:p14="http://schemas.microsoft.com/office/powerpoint/2010/main" val="355846095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938601"/>
          </a:xfrm>
        </p:spPr>
        <p:txBody>
          <a:bodyPr>
            <a:normAutofit/>
          </a:bodyPr>
          <a:lstStyle/>
          <a:p>
            <a:r>
              <a:rPr lang="en-US" dirty="0" smtClean="0"/>
              <a:t>Rural Alaska Challenges</a:t>
            </a:r>
            <a:endParaRPr lang="en-US" dirty="0"/>
          </a:p>
        </p:txBody>
      </p:sp>
      <p:sp>
        <p:nvSpPr>
          <p:cNvPr id="3" name="Content Placeholder 2"/>
          <p:cNvSpPr>
            <a:spLocks noGrp="1"/>
          </p:cNvSpPr>
          <p:nvPr>
            <p:ph idx="1"/>
          </p:nvPr>
        </p:nvSpPr>
        <p:spPr>
          <a:xfrm>
            <a:off x="457200" y="2130778"/>
            <a:ext cx="8229600" cy="4389120"/>
          </a:xfrm>
        </p:spPr>
        <p:txBody>
          <a:bodyPr>
            <a:normAutofit/>
          </a:bodyPr>
          <a:lstStyle/>
          <a:p>
            <a:r>
              <a:rPr lang="en-US" dirty="0" smtClean="0"/>
              <a:t>Limited capital funding and high construction costs</a:t>
            </a:r>
          </a:p>
          <a:p>
            <a:r>
              <a:rPr lang="en-US" dirty="0" smtClean="0"/>
              <a:t>High O&amp;M costs and non-cash based economies</a:t>
            </a:r>
          </a:p>
          <a:p>
            <a:r>
              <a:rPr lang="en-US" dirty="0" smtClean="0"/>
              <a:t>Retaining skilled operators and knowledge transfer</a:t>
            </a:r>
          </a:p>
          <a:p>
            <a:r>
              <a:rPr lang="en-US" dirty="0" smtClean="0"/>
              <a:t>Climate change affecting utilities and communities (e.g. permafrost degradation, coastal erosion-&gt;exposes infrastructure, algal blooms, change in precip. patterns)</a:t>
            </a:r>
          </a:p>
          <a:p>
            <a:r>
              <a:rPr lang="en-US" dirty="0" smtClean="0"/>
              <a:t>Monitoring and reporting system performance</a:t>
            </a:r>
          </a:p>
          <a:p>
            <a:r>
              <a:rPr lang="en-US" dirty="0" smtClean="0"/>
              <a:t>Vague basis of design guidance</a:t>
            </a:r>
          </a:p>
          <a:p>
            <a:r>
              <a:rPr lang="en-US" dirty="0" smtClean="0"/>
              <a:t>Septage disposal (some Class III landfills can accept it)</a:t>
            </a:r>
          </a:p>
          <a:p>
            <a:r>
              <a:rPr lang="en-US" dirty="0" smtClean="0"/>
              <a:t>Honey Bucket lagoons still allowed.</a:t>
            </a:r>
          </a:p>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D1B05C06-1AF5-4E3E-835B-419A9D1AA012}" type="slidenum">
              <a:rPr lang="en-US" smtClean="0"/>
              <a:pPr/>
              <a:t>24</a:t>
            </a:fld>
            <a:endParaRPr lang="en-US" dirty="0"/>
          </a:p>
        </p:txBody>
      </p:sp>
      <p:sp>
        <p:nvSpPr>
          <p:cNvPr id="6" name="Date Placeholder 3"/>
          <p:cNvSpPr>
            <a:spLocks noGrp="1"/>
          </p:cNvSpPr>
          <p:nvPr>
            <p:ph type="dt" sz="half" idx="10"/>
          </p:nvPr>
        </p:nvSpPr>
        <p:spPr>
          <a:xfrm>
            <a:off x="457200" y="6356350"/>
            <a:ext cx="2133600" cy="365125"/>
          </a:xfrm>
        </p:spPr>
        <p:txBody>
          <a:bodyPr/>
          <a:lstStyle/>
          <a:p>
            <a:fld id="{87D048E5-6F55-4D7C-AE6B-8EFF29E9020B}" type="datetime1">
              <a:rPr lang="en-US" smtClean="0"/>
              <a:t>11/30/2018</a:t>
            </a:fld>
            <a:endParaRPr lang="en-US" dirty="0"/>
          </a:p>
        </p:txBody>
      </p:sp>
    </p:spTree>
    <p:extLst>
      <p:ext uri="{BB962C8B-B14F-4D97-AF65-F5344CB8AC3E}">
        <p14:creationId xmlns:p14="http://schemas.microsoft.com/office/powerpoint/2010/main" val="117571623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4191000" cy="591312"/>
          </a:xfrm>
        </p:spPr>
        <p:txBody>
          <a:bodyPr>
            <a:normAutofit fontScale="90000"/>
          </a:bodyPr>
          <a:lstStyle/>
          <a:p>
            <a:r>
              <a:rPr lang="en-US" dirty="0" smtClean="0"/>
              <a:t>Challenges</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75" y="1843889"/>
            <a:ext cx="3383255" cy="4512461"/>
          </a:xfrm>
          <a:prstGeom prst="rect">
            <a:avLst/>
          </a:prstGeom>
        </p:spPr>
      </p:pic>
      <p:sp>
        <p:nvSpPr>
          <p:cNvPr id="4" name="Date Placeholder 3"/>
          <p:cNvSpPr>
            <a:spLocks noGrp="1"/>
          </p:cNvSpPr>
          <p:nvPr>
            <p:ph type="dt" sz="half" idx="10"/>
          </p:nvPr>
        </p:nvSpPr>
        <p:spPr/>
        <p:txBody>
          <a:bodyPr/>
          <a:lstStyle/>
          <a:p>
            <a:fld id="{87D048E5-6F55-4D7C-AE6B-8EFF29E9020B}"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25</a:t>
            </a:fld>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0"/>
            <a:ext cx="4114800" cy="54864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7452" y="3635375"/>
            <a:ext cx="4114800" cy="3086100"/>
          </a:xfrm>
          <a:prstGeom prst="rect">
            <a:avLst/>
          </a:prstGeom>
        </p:spPr>
      </p:pic>
      <p:sp>
        <p:nvSpPr>
          <p:cNvPr id="3" name="TextBox 2"/>
          <p:cNvSpPr txBox="1"/>
          <p:nvPr/>
        </p:nvSpPr>
        <p:spPr>
          <a:xfrm>
            <a:off x="59985" y="1566890"/>
            <a:ext cx="2928030" cy="276999"/>
          </a:xfrm>
          <a:prstGeom prst="rect">
            <a:avLst/>
          </a:prstGeom>
          <a:noFill/>
        </p:spPr>
        <p:txBody>
          <a:bodyPr wrap="square" rtlCol="0">
            <a:spAutoFit/>
          </a:bodyPr>
          <a:lstStyle/>
          <a:p>
            <a:r>
              <a:rPr lang="en-US" sz="1200" dirty="0" smtClean="0"/>
              <a:t>Operator Training</a:t>
            </a:r>
            <a:endParaRPr lang="en-US" sz="1200" dirty="0"/>
          </a:p>
        </p:txBody>
      </p:sp>
      <p:sp>
        <p:nvSpPr>
          <p:cNvPr id="10" name="TextBox 9"/>
          <p:cNvSpPr txBox="1"/>
          <p:nvPr/>
        </p:nvSpPr>
        <p:spPr>
          <a:xfrm>
            <a:off x="4324222" y="6444476"/>
            <a:ext cx="2928030" cy="276999"/>
          </a:xfrm>
          <a:prstGeom prst="rect">
            <a:avLst/>
          </a:prstGeom>
          <a:noFill/>
        </p:spPr>
        <p:txBody>
          <a:bodyPr wrap="square" rtlCol="0">
            <a:spAutoFit/>
          </a:bodyPr>
          <a:lstStyle/>
          <a:p>
            <a:r>
              <a:rPr lang="en-US" sz="1200" dirty="0" smtClean="0"/>
              <a:t>Construction standards/ QA/QC</a:t>
            </a:r>
            <a:endParaRPr lang="en-US" sz="1200" dirty="0"/>
          </a:p>
        </p:txBody>
      </p:sp>
      <p:sp>
        <p:nvSpPr>
          <p:cNvPr id="11" name="TextBox 10"/>
          <p:cNvSpPr txBox="1"/>
          <p:nvPr/>
        </p:nvSpPr>
        <p:spPr>
          <a:xfrm>
            <a:off x="6515100" y="29817"/>
            <a:ext cx="2819400" cy="276999"/>
          </a:xfrm>
          <a:prstGeom prst="rect">
            <a:avLst/>
          </a:prstGeom>
          <a:noFill/>
        </p:spPr>
        <p:txBody>
          <a:bodyPr wrap="square" rtlCol="0">
            <a:spAutoFit/>
          </a:bodyPr>
          <a:lstStyle/>
          <a:p>
            <a:r>
              <a:rPr lang="en-US" sz="1200" dirty="0" smtClean="0"/>
              <a:t>Erosion causing well to go into river</a:t>
            </a:r>
            <a:endParaRPr lang="en-US" sz="1200" dirty="0"/>
          </a:p>
        </p:txBody>
      </p:sp>
    </p:spTree>
    <p:extLst>
      <p:ext uri="{BB962C8B-B14F-4D97-AF65-F5344CB8AC3E}">
        <p14:creationId xmlns:p14="http://schemas.microsoft.com/office/powerpoint/2010/main" val="40124576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D048E5-6F55-4D7C-AE6B-8EFF29E9020B}"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26</a:t>
            </a:fld>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5785" y="1295400"/>
            <a:ext cx="7435816" cy="486868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8328" y="4018377"/>
            <a:ext cx="3740396" cy="2347912"/>
          </a:xfrm>
          <a:prstGeom prst="rect">
            <a:avLst/>
          </a:prstGeom>
        </p:spPr>
      </p:pic>
      <p:sp>
        <p:nvSpPr>
          <p:cNvPr id="10" name="Title 1"/>
          <p:cNvSpPr>
            <a:spLocks noGrp="1"/>
          </p:cNvSpPr>
          <p:nvPr>
            <p:ph type="title"/>
          </p:nvPr>
        </p:nvSpPr>
        <p:spPr>
          <a:xfrm>
            <a:off x="457200" y="704088"/>
            <a:ext cx="4191000" cy="591312"/>
          </a:xfrm>
        </p:spPr>
        <p:txBody>
          <a:bodyPr>
            <a:normAutofit fontScale="90000"/>
          </a:bodyPr>
          <a:lstStyle/>
          <a:p>
            <a:r>
              <a:rPr lang="en-US" dirty="0" smtClean="0"/>
              <a:t>Challenges</a:t>
            </a:r>
            <a:endParaRPr lang="en-US" dirty="0"/>
          </a:p>
        </p:txBody>
      </p:sp>
      <p:sp>
        <p:nvSpPr>
          <p:cNvPr id="8" name="TextBox 7"/>
          <p:cNvSpPr txBox="1"/>
          <p:nvPr/>
        </p:nvSpPr>
        <p:spPr>
          <a:xfrm>
            <a:off x="3159288" y="976032"/>
            <a:ext cx="1921215" cy="276999"/>
          </a:xfrm>
          <a:prstGeom prst="rect">
            <a:avLst/>
          </a:prstGeom>
          <a:noFill/>
        </p:spPr>
        <p:txBody>
          <a:bodyPr wrap="square" rtlCol="0">
            <a:spAutoFit/>
          </a:bodyPr>
          <a:lstStyle/>
          <a:p>
            <a:r>
              <a:rPr lang="en-US" sz="1200" dirty="0" smtClean="0"/>
              <a:t>Permafrost Degradation</a:t>
            </a:r>
            <a:endParaRPr lang="en-US" sz="1200" dirty="0"/>
          </a:p>
        </p:txBody>
      </p:sp>
      <p:pic>
        <p:nvPicPr>
          <p:cNvPr id="3" name="Picture 2"/>
          <p:cNvPicPr>
            <a:picLocks noChangeAspect="1"/>
          </p:cNvPicPr>
          <p:nvPr/>
        </p:nvPicPr>
        <p:blipFill>
          <a:blip r:embed="rId5"/>
          <a:stretch>
            <a:fillRect/>
          </a:stretch>
        </p:blipFill>
        <p:spPr>
          <a:xfrm>
            <a:off x="209857" y="1253031"/>
            <a:ext cx="3752543" cy="3665274"/>
          </a:xfrm>
          <a:prstGeom prst="rect">
            <a:avLst/>
          </a:prstGeom>
        </p:spPr>
      </p:pic>
      <p:sp>
        <p:nvSpPr>
          <p:cNvPr id="6" name="Down Arrow 5"/>
          <p:cNvSpPr/>
          <p:nvPr/>
        </p:nvSpPr>
        <p:spPr>
          <a:xfrm rot="7545255">
            <a:off x="6292856" y="3325678"/>
            <a:ext cx="368291" cy="6858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843873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D048E5-6F55-4D7C-AE6B-8EFF29E9020B}"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27</a:t>
            </a:fld>
            <a:endParaRPr lang="en-US" dirty="0"/>
          </a:p>
        </p:txBody>
      </p:sp>
      <p:pic>
        <p:nvPicPr>
          <p:cNvPr id="6" name="Picture 5"/>
          <p:cNvPicPr>
            <a:picLocks noChangeAspect="1"/>
          </p:cNvPicPr>
          <p:nvPr/>
        </p:nvPicPr>
        <p:blipFill>
          <a:blip r:embed="rId3"/>
          <a:stretch>
            <a:fillRect/>
          </a:stretch>
        </p:blipFill>
        <p:spPr>
          <a:xfrm>
            <a:off x="1676400" y="833696"/>
            <a:ext cx="6781166" cy="5984359"/>
          </a:xfrm>
          <a:prstGeom prst="rect">
            <a:avLst/>
          </a:prstGeom>
        </p:spPr>
      </p:pic>
      <p:sp>
        <p:nvSpPr>
          <p:cNvPr id="7" name="Title 1"/>
          <p:cNvSpPr>
            <a:spLocks noGrp="1"/>
          </p:cNvSpPr>
          <p:nvPr>
            <p:ph type="title"/>
          </p:nvPr>
        </p:nvSpPr>
        <p:spPr>
          <a:xfrm>
            <a:off x="228600" y="145804"/>
            <a:ext cx="4191000" cy="591312"/>
          </a:xfrm>
        </p:spPr>
        <p:txBody>
          <a:bodyPr>
            <a:normAutofit fontScale="90000"/>
          </a:bodyPr>
          <a:lstStyle/>
          <a:p>
            <a:r>
              <a:rPr lang="en-US" dirty="0" smtClean="0"/>
              <a:t>Challenges</a:t>
            </a:r>
            <a:endParaRPr lang="en-US" dirty="0"/>
          </a:p>
        </p:txBody>
      </p:sp>
      <p:sp>
        <p:nvSpPr>
          <p:cNvPr id="8" name="TextBox 7"/>
          <p:cNvSpPr txBox="1"/>
          <p:nvPr/>
        </p:nvSpPr>
        <p:spPr>
          <a:xfrm>
            <a:off x="5486400" y="860200"/>
            <a:ext cx="1921215" cy="276999"/>
          </a:xfrm>
          <a:prstGeom prst="rect">
            <a:avLst/>
          </a:prstGeom>
          <a:noFill/>
        </p:spPr>
        <p:txBody>
          <a:bodyPr wrap="square" rtlCol="0">
            <a:spAutoFit/>
          </a:bodyPr>
          <a:lstStyle/>
          <a:p>
            <a:r>
              <a:rPr lang="en-US" sz="1200" b="1" dirty="0" smtClean="0"/>
              <a:t>River Erosion</a:t>
            </a:r>
            <a:endParaRPr lang="en-US" sz="1200" b="1" dirty="0"/>
          </a:p>
        </p:txBody>
      </p:sp>
    </p:spTree>
    <p:extLst>
      <p:ext uri="{BB962C8B-B14F-4D97-AF65-F5344CB8AC3E}">
        <p14:creationId xmlns:p14="http://schemas.microsoft.com/office/powerpoint/2010/main" val="22739504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41294" y="806823"/>
            <a:ext cx="7261412" cy="605118"/>
          </a:xfrm>
        </p:spPr>
        <p:txBody>
          <a:bodyPr>
            <a:normAutofit fontScale="90000"/>
          </a:bodyPr>
          <a:lstStyle/>
          <a:p>
            <a:r>
              <a:rPr lang="en-US" sz="3883" dirty="0">
                <a:latin typeface="+mn-lt"/>
              </a:rPr>
              <a:t>Tips</a:t>
            </a:r>
          </a:p>
        </p:txBody>
      </p:sp>
      <p:sp>
        <p:nvSpPr>
          <p:cNvPr id="7" name="Content Placeholder 6"/>
          <p:cNvSpPr>
            <a:spLocks noGrp="1"/>
          </p:cNvSpPr>
          <p:nvPr>
            <p:ph idx="1"/>
          </p:nvPr>
        </p:nvSpPr>
        <p:spPr>
          <a:xfrm>
            <a:off x="941294" y="1564088"/>
            <a:ext cx="7440706" cy="4303059"/>
          </a:xfrm>
        </p:spPr>
        <p:txBody>
          <a:bodyPr>
            <a:normAutofit fontScale="92500"/>
          </a:bodyPr>
          <a:lstStyle/>
          <a:p>
            <a:r>
              <a:rPr lang="en-US" sz="2118" dirty="0"/>
              <a:t>Call us with questions</a:t>
            </a:r>
          </a:p>
          <a:p>
            <a:r>
              <a:rPr lang="en-US" sz="2118" dirty="0"/>
              <a:t>Let us know your turnaround time</a:t>
            </a:r>
          </a:p>
          <a:p>
            <a:r>
              <a:rPr lang="en-US" sz="2118" dirty="0"/>
              <a:t>Be specific regarding locations, details, etc.</a:t>
            </a:r>
          </a:p>
          <a:p>
            <a:r>
              <a:rPr lang="en-US" sz="2118" dirty="0"/>
              <a:t>If you’re referring </a:t>
            </a:r>
            <a:r>
              <a:rPr lang="en-US" sz="2118" dirty="0" smtClean="0"/>
              <a:t>to a </a:t>
            </a:r>
            <a:r>
              <a:rPr lang="en-US" sz="2118" dirty="0"/>
              <a:t>spec let us know exactly where it is</a:t>
            </a:r>
          </a:p>
          <a:p>
            <a:r>
              <a:rPr lang="en-US" sz="2118" dirty="0"/>
              <a:t>Check CAD drawings for clarity (abbreviations, faint lines, etc.)</a:t>
            </a:r>
          </a:p>
          <a:p>
            <a:r>
              <a:rPr lang="en-US" sz="2118" dirty="0"/>
              <a:t>If you know there is an issue with the design, discuss it</a:t>
            </a:r>
          </a:p>
          <a:p>
            <a:r>
              <a:rPr lang="en-US" sz="2118" dirty="0"/>
              <a:t>Review and check data for organization and clarity (interim approvals, as-built or record drawings, etc</a:t>
            </a:r>
            <a:r>
              <a:rPr lang="en-US" sz="2118" dirty="0" smtClean="0"/>
              <a:t>.)</a:t>
            </a:r>
          </a:p>
          <a:p>
            <a:r>
              <a:rPr lang="en-US" sz="2118" dirty="0" smtClean="0"/>
              <a:t>Review general permit requirements and water quality standards</a:t>
            </a:r>
          </a:p>
          <a:p>
            <a:r>
              <a:rPr lang="en-US" sz="2118" dirty="0" smtClean="0"/>
              <a:t>Remote Temporary Camp Permit (&lt;25 people; streamlines </a:t>
            </a:r>
            <a:r>
              <a:rPr lang="en-US" sz="2118" dirty="0"/>
              <a:t>approval): </a:t>
            </a:r>
            <a:r>
              <a:rPr lang="en-US" sz="2118" dirty="0">
                <a:solidFill>
                  <a:schemeClr val="accent2">
                    <a:lumMod val="75000"/>
                  </a:schemeClr>
                </a:solidFill>
              </a:rPr>
              <a:t>http://dec.alaska.gov/eh/fss/food/temporary-camps</a:t>
            </a:r>
            <a:r>
              <a:rPr lang="en-US" sz="2118" dirty="0" smtClean="0">
                <a:solidFill>
                  <a:schemeClr val="accent2">
                    <a:lumMod val="75000"/>
                  </a:schemeClr>
                </a:solidFill>
              </a:rPr>
              <a:t>/  </a:t>
            </a:r>
            <a:endParaRPr lang="en-US" sz="2118" dirty="0">
              <a:solidFill>
                <a:schemeClr val="accent2">
                  <a:lumMod val="75000"/>
                </a:schemeClr>
              </a:solidFill>
            </a:endParaRPr>
          </a:p>
          <a:p>
            <a:pPr>
              <a:buClr>
                <a:srgbClr val="FFFF00"/>
              </a:buClr>
            </a:pPr>
            <a:endParaRPr lang="en-US" sz="2118" dirty="0">
              <a:latin typeface="+mj-lt"/>
            </a:endParaRPr>
          </a:p>
          <a:p>
            <a:pPr>
              <a:buClr>
                <a:srgbClr val="FFFF00"/>
              </a:buClr>
            </a:pPr>
            <a:endParaRPr lang="en-US" sz="2118" dirty="0">
              <a:latin typeface="+mj-lt"/>
            </a:endParaRPr>
          </a:p>
          <a:p>
            <a:pPr>
              <a:buClr>
                <a:srgbClr val="FFFF00"/>
              </a:buClr>
            </a:pPr>
            <a:endParaRPr lang="en-US" sz="2118" dirty="0">
              <a:latin typeface="+mj-lt"/>
            </a:endParaRPr>
          </a:p>
          <a:p>
            <a:pPr>
              <a:buClr>
                <a:srgbClr val="FFFF00"/>
              </a:buClr>
            </a:pPr>
            <a:endParaRPr lang="en-US" sz="2118" dirty="0">
              <a:latin typeface="+mj-lt"/>
            </a:endParaRPr>
          </a:p>
        </p:txBody>
      </p:sp>
      <p:sp>
        <p:nvSpPr>
          <p:cNvPr id="5" name="Slide Number Placeholder 4"/>
          <p:cNvSpPr>
            <a:spLocks noGrp="1"/>
          </p:cNvSpPr>
          <p:nvPr>
            <p:ph type="sldNum" sz="quarter" idx="12"/>
          </p:nvPr>
        </p:nvSpPr>
        <p:spPr/>
        <p:txBody>
          <a:bodyPr/>
          <a:lstStyle/>
          <a:p>
            <a:fld id="{2C1F19F6-92B0-4FFB-8F83-4127415C157B}" type="slidenum">
              <a:rPr lang="en-US" smtClean="0"/>
              <a:pPr/>
              <a:t>28</a:t>
            </a:fld>
            <a:endParaRPr lang="en-US" dirty="0"/>
          </a:p>
        </p:txBody>
      </p:sp>
      <p:sp>
        <p:nvSpPr>
          <p:cNvPr id="2" name="Date Placeholder 1"/>
          <p:cNvSpPr>
            <a:spLocks noGrp="1"/>
          </p:cNvSpPr>
          <p:nvPr>
            <p:ph type="dt" sz="half" idx="10"/>
          </p:nvPr>
        </p:nvSpPr>
        <p:spPr/>
        <p:txBody>
          <a:bodyPr/>
          <a:lstStyle/>
          <a:p>
            <a:fld id="{FCE45090-5680-4E2A-9CFF-4235548CCD66}" type="datetime1">
              <a:rPr lang="en-US" smtClean="0"/>
              <a:t>11/30/2018</a:t>
            </a:fld>
            <a:endParaRPr lang="en-US" dirty="0"/>
          </a:p>
        </p:txBody>
      </p:sp>
    </p:spTree>
    <p:extLst>
      <p:ext uri="{BB962C8B-B14F-4D97-AF65-F5344CB8AC3E}">
        <p14:creationId xmlns:p14="http://schemas.microsoft.com/office/powerpoint/2010/main" val="3855895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1219200" y="508934"/>
            <a:ext cx="6992471" cy="1008529"/>
          </a:xfrm>
        </p:spPr>
        <p:txBody>
          <a:bodyPr/>
          <a:lstStyle/>
          <a:p>
            <a:r>
              <a:rPr lang="en-US" dirty="0"/>
              <a:t>For More Information</a:t>
            </a:r>
          </a:p>
        </p:txBody>
      </p:sp>
      <p:sp>
        <p:nvSpPr>
          <p:cNvPr id="72707" name="Rectangle 3"/>
          <p:cNvSpPr>
            <a:spLocks noGrp="1" noChangeArrowheads="1"/>
          </p:cNvSpPr>
          <p:nvPr>
            <p:ph idx="1"/>
          </p:nvPr>
        </p:nvSpPr>
        <p:spPr>
          <a:xfrm>
            <a:off x="457200" y="1882588"/>
            <a:ext cx="8229601" cy="4473762"/>
          </a:xfrm>
        </p:spPr>
        <p:txBody>
          <a:bodyPr>
            <a:normAutofit fontScale="92500"/>
          </a:bodyPr>
          <a:lstStyle/>
          <a:p>
            <a:pPr marL="537911" indent="-537911">
              <a:lnSpc>
                <a:spcPct val="130000"/>
              </a:lnSpc>
            </a:pPr>
            <a:r>
              <a:rPr lang="en-US" sz="1600" b="1" dirty="0"/>
              <a:t>Contact your local </a:t>
            </a:r>
            <a:r>
              <a:rPr lang="en-US" sz="1600" b="1" dirty="0" smtClean="0"/>
              <a:t>DEC staff </a:t>
            </a:r>
            <a:r>
              <a:rPr lang="en-US" sz="1600" b="1" dirty="0"/>
              <a:t>in Fairbanks</a:t>
            </a:r>
            <a:r>
              <a:rPr lang="en-US" sz="1600" b="1" dirty="0" smtClean="0"/>
              <a:t>:</a:t>
            </a:r>
          </a:p>
          <a:p>
            <a:pPr marL="322747" lvl="1" indent="0">
              <a:lnSpc>
                <a:spcPct val="130000"/>
              </a:lnSpc>
              <a:buNone/>
            </a:pPr>
            <a:r>
              <a:rPr lang="en-US" sz="1424" b="1" u="sng" dirty="0" smtClean="0"/>
              <a:t>Drinking Water</a:t>
            </a:r>
            <a:endParaRPr lang="en-US" sz="1424" b="1" u="sng" dirty="0"/>
          </a:p>
          <a:p>
            <a:pPr marL="874105" lvl="1" indent="-470672">
              <a:lnSpc>
                <a:spcPct val="130000"/>
              </a:lnSpc>
            </a:pPr>
            <a:r>
              <a:rPr lang="en-US" sz="1600" b="1" dirty="0"/>
              <a:t>Lee Johnson, P.E.: 451-2179 or lee.johnson@alaska.gov</a:t>
            </a:r>
          </a:p>
          <a:p>
            <a:pPr marL="874105" lvl="1" indent="-470672">
              <a:lnSpc>
                <a:spcPct val="130000"/>
              </a:lnSpc>
            </a:pPr>
            <a:r>
              <a:rPr lang="en-US" sz="1600" b="1" dirty="0"/>
              <a:t>Johnny Mendez, P.E.: 451-5193 or johnny.mendez@alaska.gov</a:t>
            </a:r>
          </a:p>
          <a:p>
            <a:pPr marL="874105" lvl="1" indent="-470672">
              <a:lnSpc>
                <a:spcPct val="130000"/>
              </a:lnSpc>
            </a:pPr>
            <a:r>
              <a:rPr lang="en-US" sz="1600" b="1" dirty="0" smtClean="0"/>
              <a:t>Nellie Ballou.: </a:t>
            </a:r>
            <a:r>
              <a:rPr lang="en-US" sz="1600" b="1" dirty="0"/>
              <a:t>451-2165 or </a:t>
            </a:r>
            <a:r>
              <a:rPr lang="en-US" sz="1600" b="1" dirty="0" smtClean="0"/>
              <a:t>nellie.ballou@alaska.gov</a:t>
            </a:r>
            <a:endParaRPr lang="en-US" sz="1600" b="1" dirty="0"/>
          </a:p>
          <a:p>
            <a:pPr marL="874105" lvl="1" indent="-470672">
              <a:lnSpc>
                <a:spcPct val="130000"/>
              </a:lnSpc>
            </a:pPr>
            <a:r>
              <a:rPr lang="en-US" sz="1600" b="1" dirty="0"/>
              <a:t>Shawna Laderach, P.E.: 451-5032 or </a:t>
            </a:r>
            <a:r>
              <a:rPr lang="en-US" sz="1600" b="1" dirty="0" smtClean="0"/>
              <a:t>shawna.laderach@alaska.gov</a:t>
            </a:r>
          </a:p>
          <a:p>
            <a:pPr marL="403433" lvl="1" indent="0">
              <a:lnSpc>
                <a:spcPct val="130000"/>
              </a:lnSpc>
              <a:buNone/>
            </a:pPr>
            <a:r>
              <a:rPr lang="en-US" sz="1600" b="1" u="sng" dirty="0" smtClean="0"/>
              <a:t>Wastewater</a:t>
            </a:r>
          </a:p>
          <a:p>
            <a:pPr marL="874105" lvl="1" indent="-470672">
              <a:lnSpc>
                <a:spcPct val="130000"/>
              </a:lnSpc>
            </a:pPr>
            <a:r>
              <a:rPr lang="en-US" sz="1600" b="1" dirty="0" smtClean="0"/>
              <a:t>Marie </a:t>
            </a:r>
            <a:r>
              <a:rPr lang="en-US" sz="1600" b="1" dirty="0"/>
              <a:t>Klingman, EPS-&gt;Domestic &amp; Industrial Discharge </a:t>
            </a:r>
            <a:r>
              <a:rPr lang="en-US" sz="1600" b="1" dirty="0" smtClean="0"/>
              <a:t>Permits 451-2101 </a:t>
            </a:r>
            <a:r>
              <a:rPr lang="en-US" sz="1600" b="1" dirty="0"/>
              <a:t>or marie.klingman@alaska.gov </a:t>
            </a:r>
          </a:p>
          <a:p>
            <a:pPr marL="874105" lvl="1" indent="-470672">
              <a:lnSpc>
                <a:spcPct val="130000"/>
              </a:lnSpc>
            </a:pPr>
            <a:r>
              <a:rPr lang="en-US" sz="1600" b="1" dirty="0"/>
              <a:t>Tonya Bear, P.E.-&gt;Engineering Plan Review </a:t>
            </a:r>
            <a:r>
              <a:rPr lang="en-US" sz="1600" b="1" dirty="0" smtClean="0"/>
              <a:t>451-2177 </a:t>
            </a:r>
            <a:r>
              <a:rPr lang="en-US" sz="1600" b="1" dirty="0"/>
              <a:t>or tonya.bear@alaska.gov </a:t>
            </a:r>
          </a:p>
          <a:p>
            <a:pPr marL="537911" indent="-537911">
              <a:lnSpc>
                <a:spcPct val="130000"/>
              </a:lnSpc>
            </a:pPr>
            <a:r>
              <a:rPr lang="en-US" sz="1600" b="1" dirty="0" smtClean="0"/>
              <a:t>Visit </a:t>
            </a:r>
            <a:r>
              <a:rPr lang="en-US" sz="1600" b="1" dirty="0"/>
              <a:t>the DEC Drinking </a:t>
            </a:r>
            <a:r>
              <a:rPr lang="en-US" sz="1600" b="1" dirty="0" smtClean="0"/>
              <a:t>Water &amp; WW </a:t>
            </a:r>
            <a:r>
              <a:rPr lang="en-US" sz="1600" b="1" dirty="0"/>
              <a:t>Program </a:t>
            </a:r>
            <a:r>
              <a:rPr lang="en-US" sz="1600" b="1" dirty="0" smtClean="0"/>
              <a:t>Websites </a:t>
            </a:r>
            <a:r>
              <a:rPr lang="en-US" sz="1600" b="1" dirty="0"/>
              <a:t>at:</a:t>
            </a:r>
          </a:p>
          <a:p>
            <a:pPr marL="1210300" lvl="2" indent="-403433">
              <a:lnSpc>
                <a:spcPct val="130000"/>
              </a:lnSpc>
              <a:buNone/>
            </a:pPr>
            <a:r>
              <a:rPr lang="en-US" sz="1600" b="1" u="sng" dirty="0"/>
              <a:t>http://</a:t>
            </a:r>
            <a:r>
              <a:rPr lang="en-US" sz="1600" b="1" u="sng" dirty="0" smtClean="0"/>
              <a:t>dec.alaska.gov/eh/dw.aspx</a:t>
            </a:r>
          </a:p>
          <a:p>
            <a:pPr marL="1210300" lvl="2" indent="-403433">
              <a:lnSpc>
                <a:spcPct val="130000"/>
              </a:lnSpc>
              <a:buNone/>
            </a:pPr>
            <a:r>
              <a:rPr lang="en-US" sz="1600" b="1" u="sng" dirty="0"/>
              <a:t>https://dec.alaska.gov/water/wastewater/engineering/</a:t>
            </a:r>
          </a:p>
        </p:txBody>
      </p:sp>
      <p:sp>
        <p:nvSpPr>
          <p:cNvPr id="4" name="Date Placeholder 3"/>
          <p:cNvSpPr>
            <a:spLocks noGrp="1"/>
          </p:cNvSpPr>
          <p:nvPr>
            <p:ph type="dt" sz="half" idx="10"/>
          </p:nvPr>
        </p:nvSpPr>
        <p:spPr/>
        <p:txBody>
          <a:bodyPr/>
          <a:lstStyle/>
          <a:p>
            <a:fld id="{FD0A5A9D-1FCC-48A3-BC0B-0A7F06906847}"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29</a:t>
            </a:fld>
            <a:endParaRPr lang="en-US" dirty="0"/>
          </a:p>
        </p:txBody>
      </p:sp>
    </p:spTree>
  </p:cSld>
  <p:clrMapOvr>
    <a:masterClrMapping/>
  </p:clrMapOvr>
  <p:transition spd="med">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4" y="1210236"/>
            <a:ext cx="7261412" cy="1008529"/>
          </a:xfrm>
        </p:spPr>
        <p:txBody>
          <a:bodyPr>
            <a:normAutofit fontScale="90000"/>
          </a:bodyPr>
          <a:lstStyle/>
          <a:p>
            <a:r>
              <a:rPr lang="en-US" dirty="0" smtClean="0"/>
              <a:t>DEC-DW Engineering Group Mission</a:t>
            </a:r>
            <a:endParaRPr lang="en-US" dirty="0"/>
          </a:p>
        </p:txBody>
      </p:sp>
      <p:sp>
        <p:nvSpPr>
          <p:cNvPr id="3" name="Content Placeholder 2"/>
          <p:cNvSpPr>
            <a:spLocks noGrp="1"/>
          </p:cNvSpPr>
          <p:nvPr>
            <p:ph idx="1"/>
          </p:nvPr>
        </p:nvSpPr>
        <p:spPr>
          <a:xfrm>
            <a:off x="941294" y="2447365"/>
            <a:ext cx="7261412" cy="3671047"/>
          </a:xfrm>
        </p:spPr>
        <p:txBody>
          <a:bodyPr/>
          <a:lstStyle/>
          <a:p>
            <a:r>
              <a:rPr lang="en-US" dirty="0"/>
              <a:t>The Drinking Water Program engineers protect public health by overseeing the design, construction, and operation of public water systems. We strive to efficiently implement regulatory requirements with predictability, thoughtfulness, and clarity, while allowing for site specific accommodations when possible. </a:t>
            </a:r>
          </a:p>
        </p:txBody>
      </p:sp>
      <p:sp>
        <p:nvSpPr>
          <p:cNvPr id="6" name="Date Placeholder 5"/>
          <p:cNvSpPr>
            <a:spLocks noGrp="1"/>
          </p:cNvSpPr>
          <p:nvPr>
            <p:ph type="dt" sz="half" idx="10"/>
          </p:nvPr>
        </p:nvSpPr>
        <p:spPr/>
        <p:txBody>
          <a:bodyPr/>
          <a:lstStyle/>
          <a:p>
            <a:fld id="{2BBECC6D-5EAB-4CC0-BA0D-F63848D25F79}" type="datetime1">
              <a:rPr lang="en-US" smtClean="0"/>
              <a:t>11/30/2018</a:t>
            </a:fld>
            <a:endParaRPr lang="en-US" dirty="0"/>
          </a:p>
        </p:txBody>
      </p:sp>
      <p:sp>
        <p:nvSpPr>
          <p:cNvPr id="7" name="Slide Number Placeholder 6"/>
          <p:cNvSpPr>
            <a:spLocks noGrp="1"/>
          </p:cNvSpPr>
          <p:nvPr>
            <p:ph type="sldNum" sz="quarter" idx="12"/>
          </p:nvPr>
        </p:nvSpPr>
        <p:spPr/>
        <p:txBody>
          <a:bodyPr/>
          <a:lstStyle/>
          <a:p>
            <a:fld id="{8622555F-07A9-4A12-B2A6-6158FA5DCA3B}" type="slidenum">
              <a:rPr lang="en-US" smtClean="0"/>
              <a:pPr/>
              <a:t>3</a:t>
            </a:fld>
            <a:endParaRPr lang="en-US" dirty="0"/>
          </a:p>
        </p:txBody>
      </p:sp>
    </p:spTree>
    <p:extLst>
      <p:ext uri="{BB962C8B-B14F-4D97-AF65-F5344CB8AC3E}">
        <p14:creationId xmlns:p14="http://schemas.microsoft.com/office/powerpoint/2010/main" val="74797931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04430" y="144183"/>
            <a:ext cx="8535140" cy="6401355"/>
          </a:xfrm>
          <a:prstGeom prst="rect">
            <a:avLst/>
          </a:prstGeom>
        </p:spPr>
      </p:pic>
      <p:sp>
        <p:nvSpPr>
          <p:cNvPr id="6" name="Title 5"/>
          <p:cNvSpPr>
            <a:spLocks noGrp="1"/>
          </p:cNvSpPr>
          <p:nvPr>
            <p:ph type="title"/>
          </p:nvPr>
        </p:nvSpPr>
        <p:spPr>
          <a:xfrm>
            <a:off x="1578158" y="0"/>
            <a:ext cx="5432242" cy="605118"/>
          </a:xfrm>
        </p:spPr>
        <p:txBody>
          <a:bodyPr>
            <a:normAutofit fontScale="90000"/>
          </a:bodyPr>
          <a:lstStyle/>
          <a:p>
            <a:r>
              <a:rPr lang="en-US" sz="3883" dirty="0">
                <a:solidFill>
                  <a:srgbClr val="FFFF00"/>
                </a:solidFill>
              </a:rPr>
              <a:t>Questions/Open Discussion</a:t>
            </a:r>
          </a:p>
        </p:txBody>
      </p:sp>
      <p:sp>
        <p:nvSpPr>
          <p:cNvPr id="5" name="Slide Number Placeholder 4"/>
          <p:cNvSpPr>
            <a:spLocks noGrp="1"/>
          </p:cNvSpPr>
          <p:nvPr>
            <p:ph type="sldNum" sz="quarter" idx="12"/>
          </p:nvPr>
        </p:nvSpPr>
        <p:spPr/>
        <p:txBody>
          <a:bodyPr/>
          <a:lstStyle/>
          <a:p>
            <a:fld id="{2C1F19F6-92B0-4FFB-8F83-4127415C157B}" type="slidenum">
              <a:rPr lang="en-US" smtClean="0"/>
              <a:pPr/>
              <a:t>30</a:t>
            </a:fld>
            <a:endParaRPr lang="en-US" dirty="0"/>
          </a:p>
        </p:txBody>
      </p:sp>
      <p:sp>
        <p:nvSpPr>
          <p:cNvPr id="7" name="Date Placeholder 6"/>
          <p:cNvSpPr>
            <a:spLocks noGrp="1"/>
          </p:cNvSpPr>
          <p:nvPr>
            <p:ph type="dt" sz="half" idx="10"/>
          </p:nvPr>
        </p:nvSpPr>
        <p:spPr/>
        <p:txBody>
          <a:bodyPr/>
          <a:lstStyle/>
          <a:p>
            <a:fld id="{AD64BE76-40E6-497E-BF61-D6B563538150}" type="datetime1">
              <a:rPr lang="en-US" smtClean="0"/>
              <a:t>11/30/2018</a:t>
            </a:fld>
            <a:endParaRPr lang="en-US" dirty="0"/>
          </a:p>
        </p:txBody>
      </p:sp>
    </p:spTree>
    <p:extLst>
      <p:ext uri="{BB962C8B-B14F-4D97-AF65-F5344CB8AC3E}">
        <p14:creationId xmlns:p14="http://schemas.microsoft.com/office/powerpoint/2010/main" val="206770084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941" y="1024666"/>
            <a:ext cx="6589059" cy="1008529"/>
          </a:xfrm>
        </p:spPr>
        <p:txBody>
          <a:bodyPr>
            <a:normAutofit fontScale="90000"/>
          </a:bodyPr>
          <a:lstStyle/>
          <a:p>
            <a:r>
              <a:rPr lang="en-US" dirty="0" smtClean="0"/>
              <a:t>How do DW Engineers Help Achieve the Program’s Mission? </a:t>
            </a:r>
            <a:endParaRPr lang="en-US" dirty="0"/>
          </a:p>
        </p:txBody>
      </p:sp>
      <p:sp>
        <p:nvSpPr>
          <p:cNvPr id="3" name="Content Placeholder 2"/>
          <p:cNvSpPr>
            <a:spLocks noGrp="1"/>
          </p:cNvSpPr>
          <p:nvPr>
            <p:ph idx="1"/>
          </p:nvPr>
        </p:nvSpPr>
        <p:spPr>
          <a:xfrm>
            <a:off x="435980" y="2103755"/>
            <a:ext cx="8458200" cy="4617720"/>
          </a:xfrm>
        </p:spPr>
        <p:txBody>
          <a:bodyPr>
            <a:noAutofit/>
          </a:bodyPr>
          <a:lstStyle/>
          <a:p>
            <a:pPr marL="806867" indent="-546316" defTabSz="3227466">
              <a:spcBef>
                <a:spcPct val="50000"/>
              </a:spcBef>
              <a:buFont typeface="Arial" pitchFamily="34" charset="0"/>
              <a:buChar char="•"/>
            </a:pPr>
            <a:r>
              <a:rPr lang="en-US" sz="1765" dirty="0"/>
              <a:t>Review and approve engineering design plans for new  construction </a:t>
            </a:r>
            <a:r>
              <a:rPr lang="en-US" sz="1765" dirty="0" smtClean="0"/>
              <a:t>and </a:t>
            </a:r>
            <a:r>
              <a:rPr lang="en-US" sz="1765" dirty="0"/>
              <a:t>modifications to public water systems</a:t>
            </a:r>
          </a:p>
          <a:p>
            <a:pPr marL="806867" indent="-546316" defTabSz="3227466">
              <a:spcBef>
                <a:spcPct val="50000"/>
              </a:spcBef>
              <a:buSzPct val="100000"/>
              <a:buFont typeface="Arial" pitchFamily="34" charset="0"/>
              <a:buChar char="•"/>
            </a:pPr>
            <a:r>
              <a:rPr lang="en-US" sz="1765" dirty="0"/>
              <a:t>Verify that proposed changes </a:t>
            </a:r>
            <a:r>
              <a:rPr lang="en-US" sz="1765" dirty="0" smtClean="0"/>
              <a:t>will </a:t>
            </a:r>
            <a:r>
              <a:rPr lang="en-US" sz="1765" dirty="0"/>
              <a:t>not pose a risk of contamination to the drinking water supply </a:t>
            </a:r>
          </a:p>
          <a:p>
            <a:pPr marL="806867" indent="-546316" defTabSz="3227466">
              <a:spcBef>
                <a:spcPct val="50000"/>
              </a:spcBef>
              <a:buSzPct val="100000"/>
              <a:buFont typeface="Arial" pitchFamily="34" charset="0"/>
              <a:buChar char="•"/>
            </a:pPr>
            <a:r>
              <a:rPr lang="en-US" sz="1765" dirty="0"/>
              <a:t>Provide technical assistance to water system owners &amp; operators</a:t>
            </a:r>
          </a:p>
          <a:p>
            <a:pPr marL="806867" indent="-546316" defTabSz="3227466">
              <a:spcBef>
                <a:spcPct val="50000"/>
              </a:spcBef>
              <a:buFont typeface="Arial" pitchFamily="34" charset="0"/>
              <a:buChar char="•"/>
            </a:pPr>
            <a:r>
              <a:rPr lang="en-US" sz="1765" dirty="0"/>
              <a:t>Inspect </a:t>
            </a:r>
            <a:r>
              <a:rPr lang="en-US" sz="1765" dirty="0" smtClean="0"/>
              <a:t>water </a:t>
            </a:r>
            <a:r>
              <a:rPr lang="en-US" sz="1765" dirty="0"/>
              <a:t>systems to verify proper operation and maintenance and check for sanitary deficiencies (Sanitary Surveys)</a:t>
            </a:r>
          </a:p>
          <a:p>
            <a:pPr marL="806867" indent="-546316" defTabSz="3227466">
              <a:spcBef>
                <a:spcPct val="50000"/>
              </a:spcBef>
              <a:buFont typeface="Arial" pitchFamily="34" charset="0"/>
              <a:buChar char="•"/>
            </a:pPr>
            <a:r>
              <a:rPr lang="en-US" sz="1765" dirty="0"/>
              <a:t>Conduct Status Component Inspections (water treatment plants)</a:t>
            </a:r>
          </a:p>
          <a:p>
            <a:pPr marL="806867" indent="-546316" defTabSz="3227466">
              <a:spcBef>
                <a:spcPct val="50000"/>
              </a:spcBef>
              <a:buFont typeface="Arial" pitchFamily="34" charset="0"/>
              <a:buChar char="•"/>
            </a:pPr>
            <a:r>
              <a:rPr lang="en-US" sz="1765" dirty="0"/>
              <a:t>Help </a:t>
            </a:r>
            <a:r>
              <a:rPr lang="en-US" sz="1765" dirty="0" smtClean="0"/>
              <a:t>water </a:t>
            </a:r>
            <a:r>
              <a:rPr lang="en-US" sz="1765" dirty="0"/>
              <a:t>systems optimize their treatment processes to achieve the best possible drinking water quality (Comprehensive Performance Evaluations)</a:t>
            </a:r>
          </a:p>
        </p:txBody>
      </p:sp>
      <p:sp>
        <p:nvSpPr>
          <p:cNvPr id="6" name="Date Placeholder 5"/>
          <p:cNvSpPr>
            <a:spLocks noGrp="1"/>
          </p:cNvSpPr>
          <p:nvPr>
            <p:ph type="dt" sz="half" idx="10"/>
          </p:nvPr>
        </p:nvSpPr>
        <p:spPr/>
        <p:txBody>
          <a:bodyPr/>
          <a:lstStyle/>
          <a:p>
            <a:fld id="{93219B5A-3BA0-4B90-B6AD-3572AEE3FA92}" type="datetime1">
              <a:rPr lang="en-US" smtClean="0"/>
              <a:t>11/30/2018</a:t>
            </a:fld>
            <a:endParaRPr lang="en-US" dirty="0"/>
          </a:p>
        </p:txBody>
      </p:sp>
      <p:sp>
        <p:nvSpPr>
          <p:cNvPr id="7" name="Slide Number Placeholder 6"/>
          <p:cNvSpPr>
            <a:spLocks noGrp="1"/>
          </p:cNvSpPr>
          <p:nvPr>
            <p:ph type="sldNum" sz="quarter" idx="12"/>
          </p:nvPr>
        </p:nvSpPr>
        <p:spPr/>
        <p:txBody>
          <a:bodyPr/>
          <a:lstStyle/>
          <a:p>
            <a:fld id="{8622555F-07A9-4A12-B2A6-6158FA5DCA3B}" type="slidenum">
              <a:rPr lang="en-US" smtClean="0"/>
              <a:pPr/>
              <a:t>4</a:t>
            </a:fld>
            <a:endParaRPr lang="en-US"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Grp="1" noChangeArrowheads="1"/>
          </p:cNvSpPr>
          <p:nvPr>
            <p:ph type="title"/>
          </p:nvPr>
        </p:nvSpPr>
        <p:spPr>
          <a:xfrm>
            <a:off x="1277470" y="1277471"/>
            <a:ext cx="6992471" cy="672353"/>
          </a:xfrm>
        </p:spPr>
        <p:txBody>
          <a:bodyPr>
            <a:normAutofit fontScale="90000"/>
          </a:bodyPr>
          <a:lstStyle/>
          <a:p>
            <a:r>
              <a:rPr lang="en-US" sz="4236" dirty="0"/>
              <a:t>Types of Water Systems</a:t>
            </a:r>
          </a:p>
        </p:txBody>
      </p:sp>
      <p:sp>
        <p:nvSpPr>
          <p:cNvPr id="68611" name="Rectangle 3"/>
          <p:cNvSpPr>
            <a:spLocks noGrp="1" noChangeArrowheads="1"/>
          </p:cNvSpPr>
          <p:nvPr>
            <p:ph idx="1"/>
          </p:nvPr>
        </p:nvSpPr>
        <p:spPr>
          <a:xfrm>
            <a:off x="1411941" y="2151530"/>
            <a:ext cx="6656294" cy="4204820"/>
          </a:xfrm>
        </p:spPr>
        <p:txBody>
          <a:bodyPr>
            <a:normAutofit/>
          </a:bodyPr>
          <a:lstStyle/>
          <a:p>
            <a:pPr>
              <a:lnSpc>
                <a:spcPct val="80000"/>
              </a:lnSpc>
              <a:spcBef>
                <a:spcPts val="529"/>
              </a:spcBef>
              <a:spcAft>
                <a:spcPts val="529"/>
              </a:spcAft>
            </a:pPr>
            <a:r>
              <a:rPr lang="en-US" sz="1588" b="1" u="sng" dirty="0"/>
              <a:t>Community (C) Public Water System (PWS): </a:t>
            </a:r>
            <a:r>
              <a:rPr lang="en-US" sz="1588" u="sng" dirty="0"/>
              <a:t>(</a:t>
            </a:r>
            <a:r>
              <a:rPr lang="en-US" sz="1588" dirty="0"/>
              <a:t>formerly known as Class A PWS) serves at least 15 service connections used by year-round residents or regularly serves at least 25 year-round residents (e.g. city water utility, residential subdivision, trailer park) </a:t>
            </a:r>
          </a:p>
          <a:p>
            <a:pPr>
              <a:spcBef>
                <a:spcPts val="529"/>
              </a:spcBef>
              <a:spcAft>
                <a:spcPts val="529"/>
              </a:spcAft>
            </a:pPr>
            <a:r>
              <a:rPr lang="en-US" sz="1588" b="1" u="sng" dirty="0"/>
              <a:t>Non-Transient Non-Community (NTNC) </a:t>
            </a:r>
            <a:r>
              <a:rPr lang="en-US" sz="1588" b="1" dirty="0"/>
              <a:t>PWS: </a:t>
            </a:r>
            <a:r>
              <a:rPr lang="en-US" sz="1588" dirty="0"/>
              <a:t>(formerly known as Class A PWS) regularly serves at least 25 of the same individuals (non-residents) over six months per year (e.g. office building, school)</a:t>
            </a:r>
            <a:endParaRPr lang="en-US" sz="1588" b="1" dirty="0"/>
          </a:p>
          <a:p>
            <a:pPr>
              <a:lnSpc>
                <a:spcPct val="80000"/>
              </a:lnSpc>
              <a:spcBef>
                <a:spcPts val="529"/>
              </a:spcBef>
              <a:spcAft>
                <a:spcPts val="529"/>
              </a:spcAft>
            </a:pPr>
            <a:r>
              <a:rPr lang="en-US" sz="1588" b="1" u="sng" dirty="0"/>
              <a:t>Transient Non-Community (TNC) PWS:</a:t>
            </a:r>
            <a:r>
              <a:rPr lang="en-US" sz="1588" b="1" dirty="0"/>
              <a:t> </a:t>
            </a:r>
            <a:r>
              <a:rPr lang="en-US" sz="1588" dirty="0"/>
              <a:t>(formerly known as Class B PWS)</a:t>
            </a:r>
            <a:r>
              <a:rPr lang="en-US" sz="1588" b="1" dirty="0"/>
              <a:t> </a:t>
            </a:r>
            <a:r>
              <a:rPr lang="en-US" sz="1588" dirty="0"/>
              <a:t>serve a transient population of 25 or more people or the same 25 people less than 6 months but more than 60 days per year (e.g. small church, restaurant, lodge, motel, ski resort)</a:t>
            </a:r>
          </a:p>
          <a:p>
            <a:pPr>
              <a:lnSpc>
                <a:spcPct val="80000"/>
              </a:lnSpc>
              <a:spcBef>
                <a:spcPts val="529"/>
              </a:spcBef>
              <a:spcAft>
                <a:spcPts val="529"/>
              </a:spcAft>
            </a:pPr>
            <a:r>
              <a:rPr lang="en-US" sz="1588" b="1" u="sng" dirty="0" smtClean="0"/>
              <a:t>Private </a:t>
            </a:r>
            <a:r>
              <a:rPr lang="en-US" sz="1588" b="1" u="sng" dirty="0"/>
              <a:t>Water </a:t>
            </a:r>
            <a:r>
              <a:rPr lang="en-US" sz="1588" b="1" u="sng" dirty="0" smtClean="0"/>
              <a:t>System (not federally regulated)</a:t>
            </a:r>
            <a:r>
              <a:rPr lang="en-US" sz="1588" b="1" dirty="0" smtClean="0"/>
              <a:t>: </a:t>
            </a:r>
            <a:r>
              <a:rPr lang="en-US" sz="1588" dirty="0" smtClean="0"/>
              <a:t>serves less </a:t>
            </a:r>
            <a:r>
              <a:rPr lang="en-US" sz="1588" dirty="0"/>
              <a:t>than 25 people or </a:t>
            </a:r>
            <a:r>
              <a:rPr lang="en-US" sz="1588" dirty="0" smtClean="0"/>
              <a:t>operates less </a:t>
            </a:r>
            <a:r>
              <a:rPr lang="en-US" sz="1588" dirty="0"/>
              <a:t>than 60 </a:t>
            </a:r>
            <a:r>
              <a:rPr lang="en-US" sz="1588" dirty="0" smtClean="0"/>
              <a:t>days/year (e.g. small </a:t>
            </a:r>
            <a:r>
              <a:rPr lang="en-US" sz="1588" dirty="0"/>
              <a:t>office, </a:t>
            </a:r>
            <a:r>
              <a:rPr lang="en-US" sz="1588" dirty="0" smtClean="0"/>
              <a:t>small lodge</a:t>
            </a:r>
            <a:r>
              <a:rPr lang="en-US" sz="1588" dirty="0"/>
              <a:t>, B&amp;B, triplex, </a:t>
            </a:r>
            <a:r>
              <a:rPr lang="en-US" sz="1588" dirty="0" smtClean="0"/>
              <a:t>hair-salon, </a:t>
            </a:r>
            <a:r>
              <a:rPr lang="en-US" sz="1588" dirty="0"/>
              <a:t>single family </a:t>
            </a:r>
            <a:r>
              <a:rPr lang="en-US" sz="1588" dirty="0" smtClean="0"/>
              <a:t>residence, duplex)</a:t>
            </a:r>
            <a:endParaRPr lang="en-US" sz="1588" dirty="0"/>
          </a:p>
        </p:txBody>
      </p:sp>
      <p:sp>
        <p:nvSpPr>
          <p:cNvPr id="4" name="Date Placeholder 3"/>
          <p:cNvSpPr>
            <a:spLocks noGrp="1"/>
          </p:cNvSpPr>
          <p:nvPr>
            <p:ph type="dt" sz="half" idx="10"/>
          </p:nvPr>
        </p:nvSpPr>
        <p:spPr/>
        <p:txBody>
          <a:bodyPr/>
          <a:lstStyle/>
          <a:p>
            <a:fld id="{6E1A63A2-07EA-4ECE-A720-CD569AD396F5}"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5</a:t>
            </a:fld>
            <a:endParaRPr lang="en-US" dirty="0"/>
          </a:p>
        </p:txBody>
      </p:sp>
    </p:spTree>
    <p:custDataLst>
      <p:tags r:id="rId1"/>
    </p:custDataLst>
  </p:cSld>
  <p:clrMapOvr>
    <a:masterClrMapping/>
  </p:clrMapOvr>
  <p:transition spd="med" advClick="0" advTm="9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ox(in)">
                                      <p:cBhvr>
                                        <p:cTn id="7" dur="500"/>
                                        <p:tgtEl>
                                          <p:spTgt spid="686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slide2.wav"/>
                                        </p:tgtEl>
                                      </p:cMediaNode>
                                    </p:audio>
                                  </p:subTnLst>
                                </p:cTn>
                              </p:par>
                              <p:par>
                                <p:cTn id="8" presetID="4" presetClass="entr" presetSubtype="16" fill="hold" nodeType="withEffect">
                                  <p:stCondLst>
                                    <p:cond delay="0"/>
                                  </p:stCondLst>
                                  <p:childTnLst>
                                    <p:set>
                                      <p:cBhvr>
                                        <p:cTn id="9" dur="1" fill="hold">
                                          <p:stCondLst>
                                            <p:cond delay="0"/>
                                          </p:stCondLst>
                                        </p:cTn>
                                        <p:tgtEl>
                                          <p:spTgt spid="68611">
                                            <p:txEl>
                                              <p:pRg st="1" end="1"/>
                                            </p:txEl>
                                          </p:spTgt>
                                        </p:tgtEl>
                                        <p:attrNameLst>
                                          <p:attrName>style.visibility</p:attrName>
                                        </p:attrNameLst>
                                      </p:cBhvr>
                                      <p:to>
                                        <p:strVal val="visible"/>
                                      </p:to>
                                    </p:set>
                                    <p:animEffect transition="in" filter="box(in)">
                                      <p:cBhvr>
                                        <p:cTn id="10" dur="500"/>
                                        <p:tgtEl>
                                          <p:spTgt spid="68611">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slide2.wav"/>
                                        </p:tgtEl>
                                      </p:cMediaNode>
                                    </p:audio>
                                  </p:subTnLst>
                                </p:cTn>
                              </p:par>
                            </p:childTnLst>
                          </p:cTn>
                        </p:par>
                        <p:par>
                          <p:cTn id="11" fill="hold">
                            <p:stCondLst>
                              <p:cond delay="500"/>
                            </p:stCondLst>
                            <p:childTnLst>
                              <p:par>
                                <p:cTn id="12" presetID="4" presetClass="entr" presetSubtype="16" fill="hold" nodeType="afterEffect">
                                  <p:stCondLst>
                                    <p:cond delay="37900"/>
                                  </p:stCondLst>
                                  <p:childTnLst>
                                    <p:set>
                                      <p:cBhvr>
                                        <p:cTn id="13" dur="1" fill="hold">
                                          <p:stCondLst>
                                            <p:cond delay="0"/>
                                          </p:stCondLst>
                                        </p:cTn>
                                        <p:tgtEl>
                                          <p:spTgt spid="68611">
                                            <p:txEl>
                                              <p:pRg st="2" end="2"/>
                                            </p:txEl>
                                          </p:spTgt>
                                        </p:tgtEl>
                                        <p:attrNameLst>
                                          <p:attrName>style.visibility</p:attrName>
                                        </p:attrNameLst>
                                      </p:cBhvr>
                                      <p:to>
                                        <p:strVal val="visible"/>
                                      </p:to>
                                    </p:set>
                                    <p:animEffect transition="in" filter="box(in)">
                                      <p:cBhvr>
                                        <p:cTn id="14" dur="500"/>
                                        <p:tgtEl>
                                          <p:spTgt spid="68611">
                                            <p:txEl>
                                              <p:pRg st="2" end="2"/>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5" name="slide2b.wav"/>
                                        </p:tgtEl>
                                      </p:cMediaNode>
                                    </p:audio>
                                  </p:subTnLst>
                                </p:cTn>
                              </p:par>
                            </p:childTnLst>
                          </p:cTn>
                        </p:par>
                        <p:par>
                          <p:cTn id="15" fill="hold">
                            <p:stCondLst>
                              <p:cond delay="38900"/>
                            </p:stCondLst>
                            <p:childTnLst>
                              <p:par>
                                <p:cTn id="16" presetID="4" presetClass="entr" presetSubtype="16" fill="hold" nodeType="afterEffect">
                                  <p:stCondLst>
                                    <p:cond delay="30500"/>
                                  </p:stCondLst>
                                  <p:childTnLst>
                                    <p:set>
                                      <p:cBhvr>
                                        <p:cTn id="17" dur="1" fill="hold">
                                          <p:stCondLst>
                                            <p:cond delay="0"/>
                                          </p:stCondLst>
                                        </p:cTn>
                                        <p:tgtEl>
                                          <p:spTgt spid="68611">
                                            <p:txEl>
                                              <p:pRg st="3" end="3"/>
                                            </p:txEl>
                                          </p:spTgt>
                                        </p:tgtEl>
                                        <p:attrNameLst>
                                          <p:attrName>style.visibility</p:attrName>
                                        </p:attrNameLst>
                                      </p:cBhvr>
                                      <p:to>
                                        <p:strVal val="visible"/>
                                      </p:to>
                                    </p:set>
                                    <p:animEffect transition="in" filter="box(in)">
                                      <p:cBhvr>
                                        <p:cTn id="18" dur="500"/>
                                        <p:tgtEl>
                                          <p:spTgt spid="68611">
                                            <p:txEl>
                                              <p:pRg st="3" end="3"/>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slide2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252"/>
            <a:ext cx="6172200" cy="438912"/>
          </a:xfrm>
        </p:spPr>
        <p:txBody>
          <a:bodyPr>
            <a:noAutofit/>
          </a:bodyPr>
          <a:lstStyle/>
          <a:p>
            <a:r>
              <a:rPr lang="en-US" sz="3600" dirty="0" smtClean="0">
                <a:solidFill>
                  <a:srgbClr val="002060"/>
                </a:solidFill>
              </a:rPr>
              <a:t>Public Water Systems in AK</a:t>
            </a:r>
            <a:endParaRPr lang="en-US" sz="3600" dirty="0">
              <a:solidFill>
                <a:srgbClr val="002060"/>
              </a:solidFill>
            </a:endParaRPr>
          </a:p>
        </p:txBody>
      </p:sp>
      <p:sp>
        <p:nvSpPr>
          <p:cNvPr id="4" name="Date Placeholder 3"/>
          <p:cNvSpPr>
            <a:spLocks noGrp="1"/>
          </p:cNvSpPr>
          <p:nvPr>
            <p:ph type="dt" sz="half" idx="10"/>
          </p:nvPr>
        </p:nvSpPr>
        <p:spPr/>
        <p:txBody>
          <a:bodyPr/>
          <a:lstStyle/>
          <a:p>
            <a:fld id="{87D048E5-6F55-4D7C-AE6B-8EFF29E9020B}"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6</a:t>
            </a:fld>
            <a:endParaRPr lang="en-US" dirty="0"/>
          </a:p>
        </p:txBody>
      </p:sp>
      <p:pic>
        <p:nvPicPr>
          <p:cNvPr id="6" name="Picture 5"/>
          <p:cNvPicPr>
            <a:picLocks noChangeAspect="1"/>
          </p:cNvPicPr>
          <p:nvPr/>
        </p:nvPicPr>
        <p:blipFill>
          <a:blip r:embed="rId3"/>
          <a:stretch>
            <a:fillRect/>
          </a:stretch>
        </p:blipFill>
        <p:spPr>
          <a:xfrm>
            <a:off x="0" y="424656"/>
            <a:ext cx="9144000" cy="6008688"/>
          </a:xfrm>
          <a:prstGeom prst="rect">
            <a:avLst/>
          </a:prstGeom>
        </p:spPr>
      </p:pic>
      <p:cxnSp>
        <p:nvCxnSpPr>
          <p:cNvPr id="7" name="Elbow Connector 6"/>
          <p:cNvCxnSpPr/>
          <p:nvPr/>
        </p:nvCxnSpPr>
        <p:spPr>
          <a:xfrm>
            <a:off x="4572000" y="3352800"/>
            <a:ext cx="914400" cy="152400"/>
          </a:xfrm>
          <a:prstGeom prst="bentConnector3">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486400" y="3124200"/>
            <a:ext cx="762000" cy="3810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48400" y="3124200"/>
            <a:ext cx="457200" cy="1524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05600" y="3276600"/>
            <a:ext cx="0" cy="3048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5600" y="3581400"/>
            <a:ext cx="838200" cy="2286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4548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228600" y="1143000"/>
            <a:ext cx="5782236" cy="739588"/>
          </a:xfrm>
        </p:spPr>
        <p:txBody>
          <a:bodyPr>
            <a:normAutofit fontScale="90000"/>
          </a:bodyPr>
          <a:lstStyle/>
          <a:p>
            <a:r>
              <a:rPr lang="en-US" dirty="0"/>
              <a:t>When is an Engineering Plan Review Required?</a:t>
            </a:r>
          </a:p>
        </p:txBody>
      </p:sp>
      <p:sp>
        <p:nvSpPr>
          <p:cNvPr id="69635" name="Rectangle 3"/>
          <p:cNvSpPr>
            <a:spLocks noGrp="1" noChangeArrowheads="1"/>
          </p:cNvSpPr>
          <p:nvPr>
            <p:ph idx="1"/>
          </p:nvPr>
        </p:nvSpPr>
        <p:spPr>
          <a:xfrm>
            <a:off x="533400" y="2743200"/>
            <a:ext cx="7315200" cy="2895599"/>
          </a:xfrm>
        </p:spPr>
        <p:txBody>
          <a:bodyPr>
            <a:normAutofit/>
          </a:bodyPr>
          <a:lstStyle/>
          <a:p>
            <a:pPr>
              <a:lnSpc>
                <a:spcPct val="150000"/>
              </a:lnSpc>
              <a:spcBef>
                <a:spcPts val="529"/>
              </a:spcBef>
              <a:spcAft>
                <a:spcPts val="529"/>
              </a:spcAft>
            </a:pPr>
            <a:r>
              <a:rPr lang="en-US" sz="1800" dirty="0"/>
              <a:t>For changes or modifications of a </a:t>
            </a:r>
            <a:r>
              <a:rPr lang="en-US" sz="1800" dirty="0" smtClean="0"/>
              <a:t>PWS</a:t>
            </a:r>
            <a:endParaRPr lang="en-US" sz="1800" dirty="0"/>
          </a:p>
          <a:p>
            <a:pPr>
              <a:lnSpc>
                <a:spcPct val="150000"/>
              </a:lnSpc>
              <a:spcBef>
                <a:spcPts val="529"/>
              </a:spcBef>
              <a:spcAft>
                <a:spcPts val="529"/>
              </a:spcAft>
            </a:pPr>
            <a:r>
              <a:rPr lang="en-US" sz="1800" dirty="0"/>
              <a:t>For new construction of a </a:t>
            </a:r>
            <a:r>
              <a:rPr lang="en-US" sz="1800" dirty="0" smtClean="0"/>
              <a:t>PWS</a:t>
            </a:r>
            <a:endParaRPr lang="en-US" sz="1800" dirty="0"/>
          </a:p>
          <a:p>
            <a:pPr>
              <a:lnSpc>
                <a:spcPct val="150000"/>
              </a:lnSpc>
              <a:spcBef>
                <a:spcPts val="529"/>
              </a:spcBef>
              <a:spcAft>
                <a:spcPts val="529"/>
              </a:spcAft>
            </a:pPr>
            <a:r>
              <a:rPr lang="en-US" sz="1800" dirty="0" smtClean="0"/>
              <a:t>Private </a:t>
            </a:r>
            <a:r>
              <a:rPr lang="en-US" sz="1800" dirty="0"/>
              <a:t>Water Systems </a:t>
            </a:r>
            <a:r>
              <a:rPr lang="en-US" sz="1800" dirty="0">
                <a:sym typeface="Wingdings" pitchFamily="2" charset="2"/>
              </a:rPr>
              <a:t> Plans required only if there is a separation distance waiver to a wastewater disposal system. DEC </a:t>
            </a:r>
            <a:r>
              <a:rPr lang="en-US" sz="1800" dirty="0"/>
              <a:t>Wastewater Program reviews the waivers (DW Program not involved</a:t>
            </a:r>
            <a:r>
              <a:rPr lang="en-US" sz="1800" dirty="0" smtClean="0"/>
              <a:t>).</a:t>
            </a:r>
          </a:p>
        </p:txBody>
      </p:sp>
      <p:sp>
        <p:nvSpPr>
          <p:cNvPr id="4" name="Date Placeholder 3"/>
          <p:cNvSpPr>
            <a:spLocks noGrp="1"/>
          </p:cNvSpPr>
          <p:nvPr>
            <p:ph type="dt" sz="half" idx="10"/>
          </p:nvPr>
        </p:nvSpPr>
        <p:spPr>
          <a:xfrm>
            <a:off x="1008530" y="5978340"/>
            <a:ext cx="1882588" cy="322169"/>
          </a:xfrm>
        </p:spPr>
        <p:txBody>
          <a:bodyPr/>
          <a:lstStyle/>
          <a:p>
            <a:fld id="{F80BB821-6F3C-4A13-A544-B2AB7642D4EB}"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7</a:t>
            </a:fld>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0" y="885103"/>
            <a:ext cx="3796748" cy="3043865"/>
          </a:xfrm>
          <a:prstGeom prst="rect">
            <a:avLst/>
          </a:prstGeom>
        </p:spPr>
      </p:pic>
    </p:spTree>
    <p:custDataLst>
      <p:tags r:id="rId1"/>
    </p:custDataLst>
  </p:cSld>
  <p:clrMapOvr>
    <a:masterClrMapping/>
  </p:clrMapOvr>
  <p:transition spd="med" advClick="0" advTm="57400">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4" y="941294"/>
            <a:ext cx="7261412" cy="605118"/>
          </a:xfrm>
        </p:spPr>
        <p:txBody>
          <a:bodyPr>
            <a:normAutofit/>
          </a:bodyPr>
          <a:lstStyle/>
          <a:p>
            <a:pPr algn="ctr"/>
            <a:r>
              <a:rPr lang="en-US" sz="3530" dirty="0"/>
              <a:t>When Are Plans </a:t>
            </a:r>
            <a:r>
              <a:rPr lang="en-US" sz="3530" i="1" dirty="0"/>
              <a:t>Not</a:t>
            </a:r>
            <a:r>
              <a:rPr lang="en-US" sz="3530" dirty="0"/>
              <a:t> Required?</a:t>
            </a:r>
          </a:p>
        </p:txBody>
      </p:sp>
      <p:sp>
        <p:nvSpPr>
          <p:cNvPr id="3" name="Content Placeholder 2"/>
          <p:cNvSpPr>
            <a:spLocks noGrp="1"/>
          </p:cNvSpPr>
          <p:nvPr>
            <p:ph idx="1"/>
          </p:nvPr>
        </p:nvSpPr>
        <p:spPr>
          <a:xfrm>
            <a:off x="941294" y="2017059"/>
            <a:ext cx="7261412" cy="3872753"/>
          </a:xfrm>
        </p:spPr>
        <p:txBody>
          <a:bodyPr/>
          <a:lstStyle/>
          <a:p>
            <a:r>
              <a:rPr lang="en-US" sz="2118" dirty="0"/>
              <a:t>Written approval is </a:t>
            </a:r>
            <a:r>
              <a:rPr lang="en-US" sz="2118" i="1" dirty="0"/>
              <a:t>not</a:t>
            </a:r>
            <a:r>
              <a:rPr lang="en-US" sz="2118" dirty="0"/>
              <a:t> required for emergency repairs, routine maintenance or for a single-service line installation or modification.</a:t>
            </a:r>
          </a:p>
          <a:p>
            <a:pPr lvl="1"/>
            <a:r>
              <a:rPr lang="en-US" sz="1588" dirty="0"/>
              <a:t>Routine maintenance includes activities that are normally required to maintain a public drinking water system in good working order but does not include any change that will affect the configuration of the system, materials, treatment, or capacity:</a:t>
            </a:r>
          </a:p>
          <a:p>
            <a:pPr lvl="2"/>
            <a:r>
              <a:rPr lang="en-US" sz="1412" dirty="0"/>
              <a:t>Replacing a pump (in-kind) </a:t>
            </a:r>
          </a:p>
          <a:p>
            <a:pPr lvl="2"/>
            <a:r>
              <a:rPr lang="en-US" sz="1412" dirty="0"/>
              <a:t>Replacing 40 feet or less of main</a:t>
            </a:r>
          </a:p>
          <a:p>
            <a:pPr lvl="2"/>
            <a:r>
              <a:rPr lang="en-US" sz="1412" dirty="0"/>
              <a:t>Maintaining valves</a:t>
            </a:r>
          </a:p>
          <a:p>
            <a:pPr lvl="2"/>
            <a:r>
              <a:rPr lang="en-US" sz="1412" dirty="0"/>
              <a:t>Replacing a hydro-pneumatic tank</a:t>
            </a:r>
          </a:p>
          <a:p>
            <a:pPr lvl="2"/>
            <a:r>
              <a:rPr lang="en-US" sz="1412" dirty="0"/>
              <a:t>Replacing of spent filter media (in-kind)</a:t>
            </a:r>
          </a:p>
          <a:p>
            <a:pPr lvl="1"/>
            <a:r>
              <a:rPr lang="en-US" sz="1677" dirty="0"/>
              <a:t>Emergency repair-&gt;Notify DEC  ASAP</a:t>
            </a:r>
          </a:p>
          <a:p>
            <a:endParaRPr lang="en-US" dirty="0"/>
          </a:p>
        </p:txBody>
      </p:sp>
      <p:sp>
        <p:nvSpPr>
          <p:cNvPr id="6" name="Date Placeholder 5"/>
          <p:cNvSpPr>
            <a:spLocks noGrp="1"/>
          </p:cNvSpPr>
          <p:nvPr>
            <p:ph type="dt" sz="half" idx="10"/>
          </p:nvPr>
        </p:nvSpPr>
        <p:spPr/>
        <p:txBody>
          <a:bodyPr/>
          <a:lstStyle/>
          <a:p>
            <a:fld id="{C99652BA-96E5-4BA6-9BA4-9EC690CA127B}" type="datetime1">
              <a:rPr lang="en-US" smtClean="0"/>
              <a:t>11/30/2018</a:t>
            </a:fld>
            <a:endParaRPr lang="en-US" dirty="0"/>
          </a:p>
        </p:txBody>
      </p:sp>
      <p:sp>
        <p:nvSpPr>
          <p:cNvPr id="7" name="Slide Number Placeholder 6"/>
          <p:cNvSpPr>
            <a:spLocks noGrp="1"/>
          </p:cNvSpPr>
          <p:nvPr>
            <p:ph type="sldNum" sz="quarter" idx="12"/>
          </p:nvPr>
        </p:nvSpPr>
        <p:spPr/>
        <p:txBody>
          <a:bodyPr/>
          <a:lstStyle/>
          <a:p>
            <a:fld id="{8622555F-07A9-4A12-B2A6-6158FA5DCA3B}" type="slidenum">
              <a:rPr lang="en-US" smtClean="0"/>
              <a:pPr/>
              <a:t>8</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1600" y="3953435"/>
            <a:ext cx="3847031" cy="2234371"/>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Grp="1" noChangeArrowheads="1"/>
          </p:cNvSpPr>
          <p:nvPr>
            <p:ph type="title"/>
          </p:nvPr>
        </p:nvSpPr>
        <p:spPr>
          <a:xfrm>
            <a:off x="1210235" y="1008530"/>
            <a:ext cx="6992471" cy="1008529"/>
          </a:xfrm>
        </p:spPr>
        <p:txBody>
          <a:bodyPr>
            <a:normAutofit fontScale="90000"/>
          </a:bodyPr>
          <a:lstStyle/>
          <a:p>
            <a:r>
              <a:rPr lang="en-US" dirty="0"/>
              <a:t>How Does the </a:t>
            </a:r>
            <a:r>
              <a:rPr lang="en-US" dirty="0" smtClean="0"/>
              <a:t>DW Engineering </a:t>
            </a:r>
            <a:r>
              <a:rPr lang="en-US" dirty="0"/>
              <a:t>Plan Review Process</a:t>
            </a:r>
            <a:r>
              <a:rPr lang="en-US" dirty="0">
                <a:solidFill>
                  <a:schemeClr val="accent1"/>
                </a:solidFill>
              </a:rPr>
              <a:t> </a:t>
            </a:r>
            <a:r>
              <a:rPr lang="en-US" dirty="0"/>
              <a:t>Work?</a:t>
            </a:r>
          </a:p>
        </p:txBody>
      </p:sp>
      <p:sp>
        <p:nvSpPr>
          <p:cNvPr id="70659" name="Rectangle 3"/>
          <p:cNvSpPr>
            <a:spLocks noGrp="1" noChangeArrowheads="1"/>
          </p:cNvSpPr>
          <p:nvPr>
            <p:ph idx="1"/>
          </p:nvPr>
        </p:nvSpPr>
        <p:spPr>
          <a:xfrm>
            <a:off x="941294" y="2151530"/>
            <a:ext cx="7463118" cy="3697941"/>
          </a:xfrm>
        </p:spPr>
        <p:txBody>
          <a:bodyPr>
            <a:noAutofit/>
          </a:bodyPr>
          <a:lstStyle/>
          <a:p>
            <a:pPr>
              <a:lnSpc>
                <a:spcPct val="80000"/>
              </a:lnSpc>
            </a:pPr>
            <a:r>
              <a:rPr lang="en-US" sz="1500" b="1" dirty="0"/>
              <a:t>Water system owner hires a Registered Professional Engineer.</a:t>
            </a:r>
          </a:p>
          <a:p>
            <a:pPr>
              <a:lnSpc>
                <a:spcPct val="80000"/>
              </a:lnSpc>
            </a:pPr>
            <a:endParaRPr lang="en-US" sz="706" b="1" dirty="0"/>
          </a:p>
          <a:p>
            <a:pPr>
              <a:lnSpc>
                <a:spcPct val="80000"/>
              </a:lnSpc>
            </a:pPr>
            <a:r>
              <a:rPr lang="en-US" sz="1500" b="1" dirty="0"/>
              <a:t>Engineer uses DEC Drinking Water checklists to prepare a submittal for review and approval.</a:t>
            </a:r>
          </a:p>
          <a:p>
            <a:endParaRPr lang="en-US" sz="706" b="1" dirty="0"/>
          </a:p>
          <a:p>
            <a:pPr>
              <a:lnSpc>
                <a:spcPct val="80000"/>
              </a:lnSpc>
            </a:pPr>
            <a:r>
              <a:rPr lang="en-US" sz="1500" b="1" dirty="0"/>
              <a:t>Engineering submittal with report, drawings, and fee payment is submitted to DEC.</a:t>
            </a:r>
          </a:p>
          <a:p>
            <a:pPr>
              <a:lnSpc>
                <a:spcPct val="80000"/>
              </a:lnSpc>
            </a:pPr>
            <a:endParaRPr lang="en-US" sz="706" b="1" dirty="0"/>
          </a:p>
          <a:p>
            <a:pPr>
              <a:lnSpc>
                <a:spcPct val="80000"/>
              </a:lnSpc>
            </a:pPr>
            <a:r>
              <a:rPr lang="en-US" sz="1500" b="1" dirty="0"/>
              <a:t>DEC reviews complete submittals (~30 days).</a:t>
            </a:r>
          </a:p>
          <a:p>
            <a:pPr>
              <a:lnSpc>
                <a:spcPct val="80000"/>
              </a:lnSpc>
            </a:pPr>
            <a:endParaRPr lang="en-US" sz="706" b="1" dirty="0"/>
          </a:p>
          <a:p>
            <a:pPr>
              <a:lnSpc>
                <a:spcPct val="80000"/>
              </a:lnSpc>
            </a:pPr>
            <a:r>
              <a:rPr lang="en-US" sz="1500" b="1" dirty="0">
                <a:solidFill>
                  <a:srgbClr val="990000"/>
                </a:solidFill>
              </a:rPr>
              <a:t>DEC Grants Approval to Construct if all regulatory requirements met (good for 2 yrs). If separation distance waiver requested, it is approved at this stage. </a:t>
            </a:r>
          </a:p>
          <a:p>
            <a:pPr>
              <a:lnSpc>
                <a:spcPct val="80000"/>
              </a:lnSpc>
            </a:pPr>
            <a:endParaRPr lang="en-US" sz="706" b="1" dirty="0">
              <a:solidFill>
                <a:srgbClr val="990000"/>
              </a:solidFill>
            </a:endParaRPr>
          </a:p>
          <a:p>
            <a:pPr>
              <a:lnSpc>
                <a:spcPct val="80000"/>
              </a:lnSpc>
            </a:pPr>
            <a:r>
              <a:rPr lang="en-US" sz="1500" b="1" dirty="0">
                <a:solidFill>
                  <a:srgbClr val="008000"/>
                </a:solidFill>
              </a:rPr>
              <a:t>Project is constructed.</a:t>
            </a:r>
          </a:p>
          <a:p>
            <a:pPr>
              <a:lnSpc>
                <a:spcPct val="80000"/>
              </a:lnSpc>
            </a:pPr>
            <a:endParaRPr lang="en-US" sz="706" b="1" dirty="0">
              <a:solidFill>
                <a:srgbClr val="008000"/>
              </a:solidFill>
            </a:endParaRPr>
          </a:p>
          <a:p>
            <a:pPr>
              <a:lnSpc>
                <a:spcPct val="80000"/>
              </a:lnSpc>
            </a:pPr>
            <a:r>
              <a:rPr lang="en-US" sz="1500" b="1" dirty="0"/>
              <a:t>Approval to operate request sent to DEC (no checklists for this-look at construction approval letter for requirements).</a:t>
            </a:r>
          </a:p>
          <a:p>
            <a:pPr>
              <a:lnSpc>
                <a:spcPct val="80000"/>
              </a:lnSpc>
            </a:pPr>
            <a:endParaRPr lang="en-US" sz="706" b="1" dirty="0"/>
          </a:p>
          <a:p>
            <a:pPr>
              <a:lnSpc>
                <a:spcPct val="80000"/>
              </a:lnSpc>
            </a:pPr>
            <a:r>
              <a:rPr lang="en-US" sz="1500" b="1" dirty="0">
                <a:solidFill>
                  <a:srgbClr val="990000"/>
                </a:solidFill>
              </a:rPr>
              <a:t>DEC Grants Interim (90 days) or Final Operation Approval (if all construction approval conditions are met).</a:t>
            </a:r>
          </a:p>
          <a:p>
            <a:pPr>
              <a:lnSpc>
                <a:spcPct val="80000"/>
              </a:lnSpc>
            </a:pPr>
            <a:endParaRPr lang="en-US" sz="706" b="1" dirty="0">
              <a:solidFill>
                <a:srgbClr val="990000"/>
              </a:solidFill>
            </a:endParaRPr>
          </a:p>
          <a:p>
            <a:pPr>
              <a:lnSpc>
                <a:spcPct val="80000"/>
              </a:lnSpc>
            </a:pPr>
            <a:r>
              <a:rPr lang="en-US" sz="1500" b="1" dirty="0">
                <a:solidFill>
                  <a:srgbClr val="008000"/>
                </a:solidFill>
              </a:rPr>
              <a:t>Owner can start using water system or modification.</a:t>
            </a:r>
          </a:p>
        </p:txBody>
      </p:sp>
      <p:sp>
        <p:nvSpPr>
          <p:cNvPr id="4" name="Date Placeholder 3"/>
          <p:cNvSpPr>
            <a:spLocks noGrp="1"/>
          </p:cNvSpPr>
          <p:nvPr>
            <p:ph type="dt" sz="half" idx="10"/>
          </p:nvPr>
        </p:nvSpPr>
        <p:spPr/>
        <p:txBody>
          <a:bodyPr/>
          <a:lstStyle/>
          <a:p>
            <a:fld id="{A2474388-C786-4009-B009-517D9B997BEF}" type="datetime1">
              <a:rPr lang="en-US" smtClean="0"/>
              <a:t>11/30/2018</a:t>
            </a:fld>
            <a:endParaRPr lang="en-US" dirty="0"/>
          </a:p>
        </p:txBody>
      </p:sp>
      <p:sp>
        <p:nvSpPr>
          <p:cNvPr id="5" name="Slide Number Placeholder 4"/>
          <p:cNvSpPr>
            <a:spLocks noGrp="1"/>
          </p:cNvSpPr>
          <p:nvPr>
            <p:ph type="sldNum" sz="quarter" idx="12"/>
          </p:nvPr>
        </p:nvSpPr>
        <p:spPr/>
        <p:txBody>
          <a:bodyPr/>
          <a:lstStyle/>
          <a:p>
            <a:fld id="{8622555F-07A9-4A12-B2A6-6158FA5DCA3B}" type="slidenum">
              <a:rPr lang="en-US" smtClean="0"/>
              <a:pPr/>
              <a:t>9</a:t>
            </a:fld>
            <a:endParaRPr lang="en-US" dirty="0"/>
          </a:p>
        </p:txBody>
      </p:sp>
    </p:spTree>
    <p:custDataLst>
      <p:tags r:id="rId1"/>
    </p:custDataLst>
  </p:cSld>
  <p:clrMapOvr>
    <a:masterClrMapping/>
  </p:clrMapOvr>
  <p:transition spd="med" advClick="0" advTm="116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3263</TotalTime>
  <Words>2787</Words>
  <Application>Microsoft Office PowerPoint</Application>
  <PresentationFormat>Letter Paper (8.5x11 in)</PresentationFormat>
  <Paragraphs>363</Paragraphs>
  <Slides>30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Calibri</vt:lpstr>
      <vt:lpstr>Constantia</vt:lpstr>
      <vt:lpstr>Tahoma</vt:lpstr>
      <vt:lpstr>Wingdings</vt:lpstr>
      <vt:lpstr>Wingdings 2</vt:lpstr>
      <vt:lpstr>Flow</vt:lpstr>
      <vt:lpstr>Engineering Plan  Review Process</vt:lpstr>
      <vt:lpstr>DEC-DW Program Mission</vt:lpstr>
      <vt:lpstr>DEC-DW Engineering Group Mission</vt:lpstr>
      <vt:lpstr>How do DW Engineers Help Achieve the Program’s Mission? </vt:lpstr>
      <vt:lpstr>Types of Water Systems</vt:lpstr>
      <vt:lpstr>Public Water Systems in AK</vt:lpstr>
      <vt:lpstr>When is an Engineering Plan Review Required?</vt:lpstr>
      <vt:lpstr>When Are Plans Not Required?</vt:lpstr>
      <vt:lpstr>How Does the DW Engineering Plan Review Process Work?</vt:lpstr>
      <vt:lpstr>PowerPoint Presentation</vt:lpstr>
      <vt:lpstr>Plan Review Checklists</vt:lpstr>
      <vt:lpstr>PowerPoint Presentation</vt:lpstr>
      <vt:lpstr>PowerPoint Presentation</vt:lpstr>
      <vt:lpstr>Timelines</vt:lpstr>
      <vt:lpstr>Wastewater Permitting and Plan Review</vt:lpstr>
      <vt:lpstr>Division of Water</vt:lpstr>
      <vt:lpstr>Permitting Overview</vt:lpstr>
      <vt:lpstr>Alaska Pollutant Discharge             Elimination System (APDES)</vt:lpstr>
      <vt:lpstr>When is a Discharge Permit Required?</vt:lpstr>
      <vt:lpstr>When is an Engineering Plan Review Required?</vt:lpstr>
      <vt:lpstr>When Are Plans Not Required?</vt:lpstr>
      <vt:lpstr>How Does the Engineering Plan Review Process Work?</vt:lpstr>
      <vt:lpstr>PowerPoint Presentation</vt:lpstr>
      <vt:lpstr>Rural Alaska Challenges</vt:lpstr>
      <vt:lpstr>Challenges</vt:lpstr>
      <vt:lpstr>Challenges</vt:lpstr>
      <vt:lpstr>Challenges</vt:lpstr>
      <vt:lpstr>Tips</vt:lpstr>
      <vt:lpstr>For More Information</vt:lpstr>
      <vt:lpstr>Questions/Open Discussion</vt:lpstr>
    </vt:vector>
  </TitlesOfParts>
  <Company>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Drinking Water Regs</dc:title>
  <dc:creator>soa</dc:creator>
  <cp:lastModifiedBy>Mendez, Johnny</cp:lastModifiedBy>
  <cp:revision>293</cp:revision>
  <cp:lastPrinted>2015-02-20T19:04:43Z</cp:lastPrinted>
  <dcterms:created xsi:type="dcterms:W3CDTF">2007-01-25T20:31:18Z</dcterms:created>
  <dcterms:modified xsi:type="dcterms:W3CDTF">2018-11-30T23:49:42Z</dcterms:modified>
</cp:coreProperties>
</file>